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80" r:id="rId2"/>
    <p:sldId id="302" r:id="rId3"/>
    <p:sldId id="305" r:id="rId4"/>
    <p:sldId id="294" r:id="rId5"/>
    <p:sldId id="303" r:id="rId6"/>
    <p:sldId id="287" r:id="rId7"/>
    <p:sldId id="290" r:id="rId8"/>
    <p:sldId id="304" r:id="rId9"/>
    <p:sldId id="292" r:id="rId10"/>
    <p:sldId id="301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gpTZ9TqvCH+TS5emofmeHFuLZ2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1002"/>
    <a:srgbClr val="99FFCC"/>
    <a:srgbClr val="BF9000"/>
    <a:srgbClr val="317ABD"/>
    <a:srgbClr val="5DD04E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AA89C2-95D2-4A0D-9EFD-522055579D9A}">
  <a:tblStyle styleId="{97AA89C2-95D2-4A0D-9EFD-522055579D9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8EBF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3546D53-A027-4A99-9AA0-14A2FEDBFDDA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66" autoAdjust="0"/>
    <p:restoredTop sz="94444"/>
  </p:normalViewPr>
  <p:slideViewPr>
    <p:cSldViewPr snapToGrid="0">
      <p:cViewPr varScale="1">
        <p:scale>
          <a:sx n="114" d="100"/>
          <a:sy n="114" d="100"/>
        </p:scale>
        <p:origin x="88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5209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2011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-1" y="481429"/>
            <a:ext cx="12280307" cy="2387600"/>
          </a:xfrm>
          <a:prstGeom prst="rect">
            <a:avLst/>
          </a:prstGeom>
          <a:solidFill>
            <a:srgbClr val="831002"/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23"/>
          <p:cNvSpPr/>
          <p:nvPr/>
        </p:nvSpPr>
        <p:spPr>
          <a:xfrm>
            <a:off x="1" y="6374272"/>
            <a:ext cx="12192000" cy="483728"/>
          </a:xfrm>
          <a:prstGeom prst="rect">
            <a:avLst/>
          </a:prstGeom>
          <a:solidFill>
            <a:srgbClr val="831002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https://uohyd.ac.in/wp-content/uploads/2020/02/IoE-Combine-Logo.jpg">
            <a:extLst>
              <a:ext uri="{FF2B5EF4-FFF2-40B4-BE49-F238E27FC236}">
                <a16:creationId xmlns:a16="http://schemas.microsoft.com/office/drawing/2014/main" id="{6F38C877-D277-4051-8C48-F08D78A0A0C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" t="2312" r="3847" b="2445"/>
          <a:stretch/>
        </p:blipFill>
        <p:spPr bwMode="auto">
          <a:xfrm>
            <a:off x="957942" y="3137930"/>
            <a:ext cx="2177144" cy="290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/>
          <p:nvPr/>
        </p:nvSpPr>
        <p:spPr>
          <a:xfrm>
            <a:off x="1" y="6374272"/>
            <a:ext cx="12192000" cy="483728"/>
          </a:xfrm>
          <a:prstGeom prst="rect">
            <a:avLst/>
          </a:prstGeom>
          <a:solidFill>
            <a:srgbClr val="831002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83100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499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  <a:defRPr b="1">
                <a:solidFill>
                  <a:srgbClr val="83100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24"/>
          <p:cNvSpPr txBox="1">
            <a:spLocks noGrp="1"/>
          </p:cNvSpPr>
          <p:nvPr>
            <p:ph type="body" idx="1"/>
          </p:nvPr>
        </p:nvSpPr>
        <p:spPr>
          <a:xfrm>
            <a:off x="838200" y="1063487"/>
            <a:ext cx="11029122" cy="5113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58572"/>
            <a:ext cx="838200" cy="520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A5BF78-2BE9-47AB-9FF2-BC0CE70BB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517" y="221370"/>
            <a:ext cx="11776966" cy="2253382"/>
          </a:xfrm>
        </p:spPr>
        <p:txBody>
          <a:bodyPr>
            <a:normAutofit/>
          </a:bodyPr>
          <a:lstStyle/>
          <a:p>
            <a:r>
              <a:rPr lang="en-US" sz="5400" dirty="0"/>
              <a:t> Internationalization of Higher Education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85772D-48B4-6037-7809-6D517A9A4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535" y="2670183"/>
            <a:ext cx="3426249" cy="20545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8D3C76-F2F1-BFD6-ADDF-87E062240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8449" y="2556185"/>
            <a:ext cx="3633531" cy="31214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C53DEA-499C-C8FB-F521-39F91979F974}"/>
              </a:ext>
            </a:extLst>
          </p:cNvPr>
          <p:cNvSpPr txBox="1"/>
          <p:nvPr/>
        </p:nvSpPr>
        <p:spPr>
          <a:xfrm>
            <a:off x="3658449" y="5450473"/>
            <a:ext cx="61113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Aparna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Rayaprol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563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Infrastructure : Tagore International House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781C5F-94FF-4938-8BA3-E7B637633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259" y="1690477"/>
            <a:ext cx="4677518" cy="3309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2F15C5-E01C-4C41-9DBE-ECA62584D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477" y="1627143"/>
            <a:ext cx="4819166" cy="328880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38E4D3C-5CBA-4BA9-B6FE-F9DAAEBCBB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869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DE8C9-68FC-0485-209E-25098275E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r>
              <a:rPr lang="en-US" b="0" dirty="0">
                <a:effectLst/>
              </a:rPr>
              <a:t>Objectives of the Harmony Project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ABC85-B820-66A5-6425-75E72DA448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outline Partner Countries’  Higher Education Institutions  (PC HEI) 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internationalisation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landscapes and to identify levels of integration of international and intercultural dimensions into PC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HEIs’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formal and informal curriculum. </a:t>
            </a:r>
            <a:endParaRPr lang="en-US" sz="2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rtl="0" fontAlgn="base">
              <a:spcBef>
                <a:spcPts val="44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br>
              <a:rPr lang="en-US" b="0" dirty="0">
                <a:effectLst/>
              </a:rPr>
            </a:b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To improve PC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HEIs’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capabilities for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internationalisation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through staff trainings and by translating general awareness of the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Internationalisation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at Home (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IaH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 concept into streamlined institutional strategies and Action Plans.</a:t>
            </a:r>
            <a:endParaRPr lang="en-US" sz="2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rtl="0" fontAlgn="base">
              <a:spcBef>
                <a:spcPts val="44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 rtl="0" fontAlgn="base">
              <a:spcBef>
                <a:spcPts val="44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build students’ intercultural knowledge and sensitivity to cultural diversity by transforming PC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HEIs’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International Relations Offices (IROs) into vibrant multicultural focal points.</a:t>
            </a:r>
            <a:endParaRPr lang="en-US" sz="2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711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BC80C-5016-CA19-31C3-61A869A4F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Strategies for Internationalization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6909BF-0036-5445-9DEE-F5FB710E3A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Need for synergy between national policy and institutional strategy at the level of the higher education institution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Need to develop a comprehensive strategy for internationalization at institutions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UoH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Revive and strengthen Study-in-India Program awarded the Andrew Heiskell award 2014 by the IIE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marL="742950" lvl="1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Explore cluster approach to course more interdisciplinary offerings at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UoH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marL="742950" lvl="1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Revisit old institutional partnerships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marL="742950" lvl="1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Identify region-specific strategies –  South &amp; Southeast Asia, East &amp; Southern Africa, Harmony partner institutions om EU and Asia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marL="742950" lvl="1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Collate and consolidate existing research/academic partnerships with international faculty and/or institutions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206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NEP Vision for Internationalization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063487"/>
            <a:ext cx="5914937" cy="38524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Match National Education Policy (NEP) with Harmony Project Goals</a:t>
            </a:r>
          </a:p>
          <a:p>
            <a:r>
              <a:rPr lang="en-US" dirty="0" err="1"/>
              <a:t>UoH</a:t>
            </a:r>
            <a:r>
              <a:rPr lang="en-US" dirty="0"/>
              <a:t> already a  destination for  international academic exchanges</a:t>
            </a:r>
          </a:p>
          <a:p>
            <a:r>
              <a:rPr lang="en-US" dirty="0"/>
              <a:t>Dual degrees and Challenges</a:t>
            </a:r>
          </a:p>
          <a:p>
            <a:r>
              <a:rPr lang="en-US" dirty="0"/>
              <a:t>Renew Faculty development programs</a:t>
            </a:r>
          </a:p>
          <a:p>
            <a:r>
              <a:rPr lang="en-US" dirty="0"/>
              <a:t>Student Mobility and Diversity </a:t>
            </a:r>
          </a:p>
          <a:p>
            <a:r>
              <a:rPr lang="en-US" dirty="0"/>
              <a:t>Semester and short-term SIP</a:t>
            </a:r>
          </a:p>
          <a:p>
            <a:r>
              <a:rPr lang="en-US" dirty="0"/>
              <a:t>Offer subject clusters </a:t>
            </a:r>
          </a:p>
        </p:txBody>
      </p:sp>
      <p:pic>
        <p:nvPicPr>
          <p:cNvPr id="1026" name="Picture 2" descr="C:\Users\admin\Pictures\orientation2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878" y="1703581"/>
            <a:ext cx="4648933" cy="211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258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0B77-5B7F-B880-483E-28635F9B0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 "/>
              </a:rPr>
              <a:t>Curriculum development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4FC99-9F15-1FF2-B7B0-0EA1172811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Host institutions need to compare their courses and syllabi with international HEIs and tailor their courses to attract international students</a:t>
            </a:r>
          </a:p>
          <a:p>
            <a:r>
              <a:rPr lang="en-US" dirty="0"/>
              <a:t>Credit transfers through Institutional </a:t>
            </a:r>
            <a:r>
              <a:rPr lang="en-US" dirty="0" err="1"/>
              <a:t>MoUs</a:t>
            </a:r>
            <a:r>
              <a:rPr lang="en-US" dirty="0"/>
              <a:t> and Agreements</a:t>
            </a:r>
          </a:p>
          <a:p>
            <a:r>
              <a:rPr lang="en-US" dirty="0"/>
              <a:t>Short term programs to attract foreign students</a:t>
            </a:r>
          </a:p>
          <a:p>
            <a:r>
              <a:rPr lang="en-US" dirty="0"/>
              <a:t>Online courses through Digital learning </a:t>
            </a:r>
          </a:p>
          <a:p>
            <a:r>
              <a:rPr lang="en-US" dirty="0" err="1"/>
              <a:t>UoH</a:t>
            </a:r>
            <a:r>
              <a:rPr lang="en-US" dirty="0"/>
              <a:t> has the CDLTR and CDVL that host courses online</a:t>
            </a:r>
          </a:p>
          <a:p>
            <a:r>
              <a:rPr lang="en-US" dirty="0"/>
              <a:t>Offer new courses to compete with international institutions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65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44F43-DA14-41B6-A616-DEF66F9F0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SIP at </a:t>
            </a:r>
            <a:r>
              <a:rPr lang="en-US" dirty="0" err="1"/>
              <a:t>Uoh</a:t>
            </a:r>
            <a:r>
              <a:rPr lang="en-US" dirty="0"/>
              <a:t>: 1998 to 2022 A Model for all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62166-0940-47AD-8E84-AB8FA49854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lvl="0" indent="-3429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en-US" sz="2600" dirty="0">
                <a:latin typeface="+mn-lt"/>
              </a:rPr>
              <a:t>P</a:t>
            </a:r>
            <a:r>
              <a:rPr lang="en-US" sz="2600" kern="0" dirty="0">
                <a:latin typeface="+mn-lt"/>
              </a:rPr>
              <a:t>rovided international students opportunities to experience an Indian academic environment in the classroom</a:t>
            </a:r>
          </a:p>
          <a:p>
            <a:pPr marL="342900" lvl="0" indent="-3429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en-US" sz="2600" dirty="0">
                <a:latin typeface="+mn-lt"/>
              </a:rPr>
              <a:t>O</a:t>
            </a:r>
            <a:r>
              <a:rPr lang="en-US" sz="2600" kern="0" dirty="0">
                <a:latin typeface="+mn-lt"/>
              </a:rPr>
              <a:t>ffered interdisciplinary perspectives on history, politics, </a:t>
            </a:r>
          </a:p>
          <a:p>
            <a:pPr marL="342900" lvl="0" indent="-3429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en-US" sz="2600" kern="0" dirty="0">
                <a:latin typeface="+mn-lt"/>
              </a:rPr>
              <a:t>development, and society in contemporary India</a:t>
            </a:r>
          </a:p>
          <a:p>
            <a:pPr marL="342900" lvl="0" indent="-3429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en-US" sz="2600" dirty="0">
                <a:latin typeface="+mn-lt"/>
              </a:rPr>
              <a:t>Integrating international students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2200" dirty="0">
                <a:latin typeface="+mn-lt"/>
              </a:rPr>
              <a:t>Through orientation and cultural immersion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2200" dirty="0">
                <a:latin typeface="+mn-lt"/>
              </a:rPr>
              <a:t>Into a safe campus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2200" dirty="0">
                <a:latin typeface="+mn-lt"/>
              </a:rPr>
              <a:t>On the football field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2200" dirty="0">
                <a:latin typeface="+mn-lt"/>
              </a:rPr>
              <a:t>Into Host Families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2200" dirty="0">
                <a:latin typeface="+mn-lt"/>
              </a:rPr>
              <a:t>Through continued academic networking </a:t>
            </a:r>
          </a:p>
          <a:p>
            <a:endParaRPr lang="en-US" dirty="0"/>
          </a:p>
        </p:txBody>
      </p:sp>
      <p:pic>
        <p:nvPicPr>
          <p:cNvPr id="5" name="Picture 4" descr="A group of people on a stage&#10;&#10;Description automatically generated">
            <a:extLst>
              <a:ext uri="{FF2B5EF4-FFF2-40B4-BE49-F238E27FC236}">
                <a16:creationId xmlns:a16="http://schemas.microsoft.com/office/drawing/2014/main" id="{BD603657-B73C-4F0E-87CC-B06045555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544" y="3805674"/>
            <a:ext cx="1809750" cy="1209675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C7F7636-E272-4380-A151-465F2C278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1433" y="2681549"/>
            <a:ext cx="180975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76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Partnerships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038" y="1028924"/>
            <a:ext cx="7770790" cy="470914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Fulbright Researchers and Faculty </a:t>
            </a:r>
          </a:p>
          <a:p>
            <a:r>
              <a:rPr lang="en-US" sz="2400" dirty="0">
                <a:latin typeface="+mn-lt"/>
              </a:rPr>
              <a:t>Two faculty and 3 researchers in 2022</a:t>
            </a:r>
          </a:p>
          <a:p>
            <a:r>
              <a:rPr lang="en-US" sz="2400" dirty="0">
                <a:latin typeface="+mn-lt"/>
              </a:rPr>
              <a:t>Namaste plus Germany Cultural Exchange between  </a:t>
            </a:r>
            <a:r>
              <a:rPr lang="en-US" sz="2400" dirty="0" err="1">
                <a:latin typeface="+mn-lt"/>
              </a:rPr>
              <a:t>Goettingen</a:t>
            </a:r>
            <a:r>
              <a:rPr lang="en-US" sz="2400" dirty="0">
                <a:latin typeface="+mn-lt"/>
              </a:rPr>
              <a:t> University and Indian Universities in 2020 and 2021.</a:t>
            </a:r>
          </a:p>
          <a:p>
            <a:r>
              <a:rPr lang="en-US" sz="2400" dirty="0" err="1">
                <a:latin typeface="+mn-lt"/>
              </a:rPr>
              <a:t>Freie</a:t>
            </a:r>
            <a:r>
              <a:rPr lang="en-US" sz="2400" dirty="0">
                <a:latin typeface="+mn-lt"/>
              </a:rPr>
              <a:t> University 4 PhD researchers (1 semester) and two Staff to Berlin in June 2022</a:t>
            </a:r>
          </a:p>
          <a:p>
            <a:r>
              <a:rPr lang="en-US" sz="2400" dirty="0" err="1">
                <a:latin typeface="+mn-lt"/>
              </a:rPr>
              <a:t>UoH</a:t>
            </a:r>
            <a:r>
              <a:rPr lang="en-US" sz="2400" dirty="0">
                <a:latin typeface="+mn-lt"/>
              </a:rPr>
              <a:t> a partner in the Harmony project led by University of Zaragoza, Spain with 7 other countries in the EU and Asia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6392" y="810811"/>
            <a:ext cx="1746738" cy="91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017" y="1881355"/>
            <a:ext cx="1062624" cy="838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560" y="3033249"/>
            <a:ext cx="914402" cy="791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551" y="4028398"/>
            <a:ext cx="1508725" cy="67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96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4DC2F-8B6E-FE1B-53C0-12A89FCA3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Outcomes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6DE21-0CAA-57AD-7785-796622651B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Organisation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and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realisation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of the dissemination events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at an 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institutional level</a:t>
            </a:r>
            <a:endParaRPr lang="en-US" sz="2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rtl="0" fontAlgn="base">
              <a:spcBef>
                <a:spcPts val="64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Uoh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organised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one workshop on internationalization for senior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adminstrators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on December 19, 2022 and plans another in 2023</a:t>
            </a:r>
          </a:p>
          <a:p>
            <a:pPr algn="just" rtl="0" fontAlgn="base">
              <a:spcBef>
                <a:spcPts val="64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https://herald.uohyd.ac.in/workshop-on-internationalisation/</a:t>
            </a:r>
          </a:p>
          <a:p>
            <a:pPr algn="just" rtl="0" fontAlgn="base">
              <a:spcBef>
                <a:spcPts val="64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Publication of articles about project-related events in the institutional newspapers</a:t>
            </a:r>
            <a:endParaRPr lang="en-US" sz="2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086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j-lt"/>
              </a:rPr>
              <a:t>Some Ongoing </a:t>
            </a:r>
            <a:r>
              <a:rPr lang="en-US" dirty="0" err="1">
                <a:latin typeface="+mj-lt"/>
              </a:rPr>
              <a:t>MoUs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>
                <a:ea typeface="Calibri" panose="020F0502020204030204" pitchFamily="34" charset="0"/>
              </a:rPr>
              <a:t>University of Zaragoza, Spain</a:t>
            </a:r>
          </a:p>
          <a:p>
            <a:r>
              <a:rPr lang="en-US" dirty="0">
                <a:ea typeface="Calibri" panose="020F0502020204030204" pitchFamily="34" charset="0"/>
              </a:rPr>
              <a:t>Portland State University, Portland, USA</a:t>
            </a:r>
          </a:p>
          <a:p>
            <a:r>
              <a:rPr lang="en-US" dirty="0" err="1">
                <a:ea typeface="Calibri" panose="020F0502020204030204" pitchFamily="34" charset="0"/>
              </a:rPr>
              <a:t>Freie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Universitat</a:t>
            </a:r>
            <a:r>
              <a:rPr lang="en-US" dirty="0">
                <a:ea typeface="Calibri" panose="020F0502020204030204" pitchFamily="34" charset="0"/>
              </a:rPr>
              <a:t>, Berlin</a:t>
            </a:r>
          </a:p>
          <a:p>
            <a:r>
              <a:rPr lang="en-US" dirty="0">
                <a:ea typeface="Calibri" panose="020F0502020204030204" pitchFamily="34" charset="0"/>
              </a:rPr>
              <a:t>University of Springfield, </a:t>
            </a:r>
            <a:r>
              <a:rPr lang="en-US" dirty="0" err="1">
                <a:ea typeface="Calibri" panose="020F0502020204030204" pitchFamily="34" charset="0"/>
              </a:rPr>
              <a:t>Illinois,USA</a:t>
            </a:r>
            <a:endParaRPr lang="en-US" dirty="0">
              <a:ea typeface="Calibri" panose="020F0502020204030204" pitchFamily="34" charset="0"/>
            </a:endParaRPr>
          </a:p>
          <a:p>
            <a:r>
              <a:rPr lang="en-US" dirty="0">
                <a:ea typeface="Calibri" panose="020F0502020204030204" pitchFamily="34" charset="0"/>
              </a:rPr>
              <a:t>Linnaeus University, Sweden</a:t>
            </a:r>
          </a:p>
          <a:p>
            <a:r>
              <a:rPr lang="en-US" dirty="0">
                <a:ea typeface="Calibri" panose="020F0502020204030204" pitchFamily="34" charset="0"/>
              </a:rPr>
              <a:t>Okayama University, Japan</a:t>
            </a:r>
          </a:p>
          <a:p>
            <a:r>
              <a:rPr lang="en-US" dirty="0">
                <a:ea typeface="Calibri" panose="020F0502020204030204" pitchFamily="34" charset="0"/>
              </a:rPr>
              <a:t>Asia University, Taiwan</a:t>
            </a:r>
          </a:p>
          <a:p>
            <a:r>
              <a:rPr lang="en-US" dirty="0">
                <a:ea typeface="Calibri" panose="020F0502020204030204" pitchFamily="34" charset="0"/>
              </a:rPr>
              <a:t>University of Dhaka, Bangladesh</a:t>
            </a:r>
          </a:p>
          <a:p>
            <a:r>
              <a:rPr lang="en-US" dirty="0">
                <a:ea typeface="Calibri" panose="020F0502020204030204" pitchFamily="34" charset="0"/>
              </a:rPr>
              <a:t>University of Saskatchewan, </a:t>
            </a:r>
            <a:r>
              <a:rPr lang="en-US" dirty="0" err="1">
                <a:ea typeface="Calibri" panose="020F0502020204030204" pitchFamily="34" charset="0"/>
              </a:rPr>
              <a:t>Sasktoon</a:t>
            </a:r>
            <a:r>
              <a:rPr lang="en-US" dirty="0">
                <a:ea typeface="Calibri" panose="020F0502020204030204" pitchFamily="34" charset="0"/>
              </a:rPr>
              <a:t>, Canada</a:t>
            </a:r>
          </a:p>
          <a:p>
            <a:r>
              <a:rPr lang="en-US" dirty="0">
                <a:ea typeface="Calibri" panose="020F0502020204030204" pitchFamily="34" charset="0"/>
              </a:rPr>
              <a:t>University of Bordeaux, France</a:t>
            </a:r>
          </a:p>
          <a:p>
            <a:r>
              <a:rPr lang="en-US" dirty="0">
                <a:ea typeface="Calibri" panose="020F0502020204030204" pitchFamily="34" charset="0"/>
              </a:rPr>
              <a:t>Finnish Meteorological Institute, Helsinki, Finland</a:t>
            </a:r>
          </a:p>
          <a:p>
            <a:r>
              <a:rPr lang="en-US" dirty="0">
                <a:ea typeface="Calibri" panose="020F0502020204030204" pitchFamily="34" charset="0"/>
              </a:rPr>
              <a:t>University of </a:t>
            </a:r>
            <a:r>
              <a:rPr lang="en-US" dirty="0" err="1">
                <a:ea typeface="Calibri" panose="020F0502020204030204" pitchFamily="34" charset="0"/>
              </a:rPr>
              <a:t>Aizu</a:t>
            </a:r>
            <a:r>
              <a:rPr lang="en-US" dirty="0">
                <a:ea typeface="Calibri" panose="020F0502020204030204" pitchFamily="34" charset="0"/>
              </a:rPr>
              <a:t>, Japan</a:t>
            </a:r>
          </a:p>
          <a:p>
            <a:r>
              <a:rPr lang="en-US" dirty="0">
                <a:ea typeface="Calibri" panose="020F0502020204030204" pitchFamily="34" charset="0"/>
              </a:rPr>
              <a:t>National </a:t>
            </a:r>
            <a:r>
              <a:rPr lang="en-US" dirty="0" err="1">
                <a:ea typeface="Calibri" panose="020F0502020204030204" pitchFamily="34" charset="0"/>
              </a:rPr>
              <a:t>Tsing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Hua</a:t>
            </a:r>
            <a:r>
              <a:rPr lang="en-US" dirty="0">
                <a:ea typeface="Calibri" panose="020F0502020204030204" pitchFamily="34" charset="0"/>
              </a:rPr>
              <a:t> University, Taiwan</a:t>
            </a:r>
          </a:p>
          <a:p>
            <a:r>
              <a:rPr lang="en-US" dirty="0">
                <a:ea typeface="Calibri" panose="020F0502020204030204" pitchFamily="34" charset="0"/>
              </a:rPr>
              <a:t>Georg August </a:t>
            </a:r>
            <a:r>
              <a:rPr lang="en-US" dirty="0" err="1">
                <a:ea typeface="Calibri" panose="020F0502020204030204" pitchFamily="34" charset="0"/>
              </a:rPr>
              <a:t>Universitat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Goettingen</a:t>
            </a:r>
            <a:r>
              <a:rPr lang="en-US" dirty="0">
                <a:ea typeface="Calibri" panose="020F0502020204030204" pitchFamily="34" charset="0"/>
              </a:rPr>
              <a:t>, Germany</a:t>
            </a:r>
          </a:p>
          <a:p>
            <a:r>
              <a:rPr lang="en-US" dirty="0">
                <a:ea typeface="Calibri" panose="020F0502020204030204" pitchFamily="34" charset="0"/>
              </a:rPr>
              <a:t>National Cheng Kung University, Taiwan</a:t>
            </a:r>
          </a:p>
          <a:p>
            <a:r>
              <a:rPr lang="en-US" dirty="0">
                <a:ea typeface="Calibri" panose="020F0502020204030204" pitchFamily="34" charset="0"/>
              </a:rPr>
              <a:t>Universidad </a:t>
            </a:r>
            <a:r>
              <a:rPr lang="en-US" dirty="0" err="1">
                <a:ea typeface="Calibri" panose="020F0502020204030204" pitchFamily="34" charset="0"/>
              </a:rPr>
              <a:t>Catolica</a:t>
            </a:r>
            <a:r>
              <a:rPr lang="en-US" dirty="0">
                <a:ea typeface="Calibri" panose="020F0502020204030204" pitchFamily="34" charset="0"/>
              </a:rPr>
              <a:t> del Maule, Talca, Chile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836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</TotalTime>
  <Words>593</Words>
  <Application>Microsoft Office PowerPoint</Application>
  <PresentationFormat>Widescreen</PresentationFormat>
  <Paragraphs>69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</vt:lpstr>
      <vt:lpstr>Noto Sans Symbols</vt:lpstr>
      <vt:lpstr>Wingdings</vt:lpstr>
      <vt:lpstr>Office Theme</vt:lpstr>
      <vt:lpstr> Internationalization of Higher Education </vt:lpstr>
      <vt:lpstr> Objectives of the Harmony Project </vt:lpstr>
      <vt:lpstr>Strategies for Internationalization</vt:lpstr>
      <vt:lpstr>NEP Vision for Internationalization</vt:lpstr>
      <vt:lpstr>Curriculum development</vt:lpstr>
      <vt:lpstr>The SIP at Uoh: 1998 to 2022 A Model for all</vt:lpstr>
      <vt:lpstr>Some Partnerships</vt:lpstr>
      <vt:lpstr>Some Outcomes</vt:lpstr>
      <vt:lpstr>Some Ongoing MoUs</vt:lpstr>
      <vt:lpstr>Infrastructure : Tagore International House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COMMUNICATION The journey so far</dc:title>
  <dc:creator>VB</dc:creator>
  <cp:lastModifiedBy>Vinod Pavarala</cp:lastModifiedBy>
  <cp:revision>277</cp:revision>
  <dcterms:created xsi:type="dcterms:W3CDTF">2018-12-03T07:49:00Z</dcterms:created>
  <dcterms:modified xsi:type="dcterms:W3CDTF">2023-04-08T13:04:30Z</dcterms:modified>
</cp:coreProperties>
</file>