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B4677-4195-45C9-8BCC-0E4F5323EF9B}" type="datetimeFigureOut">
              <a:rPr lang="en-US" smtClean="0"/>
              <a:t>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F27A-2306-4B07-88D7-6CDEF6D6B7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82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 smtClean="0"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6147" name="Google Shape;83;p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7;p23"/>
          <p:cNvSpPr>
            <a:spLocks noChangeArrowheads="1"/>
          </p:cNvSpPr>
          <p:nvPr/>
        </p:nvSpPr>
        <p:spPr bwMode="auto">
          <a:xfrm>
            <a:off x="0" y="6373814"/>
            <a:ext cx="9144000" cy="484187"/>
          </a:xfrm>
          <a:prstGeom prst="rect">
            <a:avLst/>
          </a:prstGeom>
          <a:solidFill>
            <a:srgbClr val="831002"/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lIns="91425" tIns="45700" rIns="91425" bIns="45700" anchor="ctr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4" name="Picture 2" descr="https://uohyd.ac.in/wp-content/uploads/2020/02/IoE-Combine-Logo.jpg"/>
          <p:cNvPicPr>
            <a:picLocks noChangeAspect="1" noChangeArrowheads="1"/>
          </p:cNvPicPr>
          <p:nvPr userDrawn="1"/>
        </p:nvPicPr>
        <p:blipFill>
          <a:blip r:embed="rId2" cstate="print"/>
          <a:srcRect l="2962" t="2312" r="3847" b="2444"/>
          <a:stretch>
            <a:fillRect/>
          </a:stretch>
        </p:blipFill>
        <p:spPr bwMode="auto">
          <a:xfrm>
            <a:off x="717947" y="3138489"/>
            <a:ext cx="163353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0" y="481429"/>
            <a:ext cx="9210230" cy="2387600"/>
          </a:xfrm>
          <a:prstGeom prst="rect">
            <a:avLst/>
          </a:prstGeom>
          <a:solidFill>
            <a:srgbClr val="831002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anchor="b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CB92-3A84-443F-A20F-0C36F789B58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729CA-33B4-4E09-8B68-7BCC909DC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 txBox="1">
            <a:spLocks noGrp="1"/>
          </p:cNvSpPr>
          <p:nvPr>
            <p:ph type="ctrTitle"/>
          </p:nvPr>
        </p:nvSpPr>
        <p:spPr>
          <a:xfrm>
            <a:off x="155973" y="212725"/>
            <a:ext cx="8832056" cy="1539875"/>
          </a:xfrm>
        </p:spPr>
        <p:txBody>
          <a:bodyPr anchor="ctr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International Projects and Linkages: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Reflections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Experiences</a:t>
            </a:r>
            <a:endParaRPr lang="en-US" altLang="en-US" sz="4000" dirty="0" smtClean="0">
              <a:solidFill>
                <a:schemeClr val="bg1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2698" y="3921125"/>
            <a:ext cx="431125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3416" y="4376739"/>
            <a:ext cx="1874044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546748" y="2613025"/>
            <a:ext cx="579715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Calibri" pitchFamily="34" charset="0"/>
              </a:rPr>
              <a:t>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2286000" y="2133600"/>
            <a:ext cx="518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 Prabhakar Rao</a:t>
            </a:r>
            <a:endParaRPr lang="en-US" alt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R. Siva Prasad</a:t>
            </a:r>
            <a:endParaRPr lang="en-US" alt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en-US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Harmony Team, </a:t>
            </a:r>
            <a:r>
              <a:rPr lang="en-US" altLang="en-US" sz="3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UoH</a:t>
            </a:r>
            <a:endParaRPr lang="en-US" alt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Financial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>
                <a:latin typeface="Arial" pitchFamily="34" charset="0"/>
                <a:cs typeface="Arial" pitchFamily="34" charset="0"/>
              </a:rPr>
              <a:t>Identifying areas of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differences between </a:t>
            </a:r>
            <a:r>
              <a:rPr lang="en-IN" dirty="0">
                <a:latin typeface="Arial" pitchFamily="34" charset="0"/>
                <a:cs typeface="Arial" pitchFamily="34" charset="0"/>
              </a:rPr>
              <a:t>the project guidelines and institutional practices</a:t>
            </a:r>
          </a:p>
          <a:p>
            <a:pPr algn="just"/>
            <a:r>
              <a:rPr lang="en-IN" dirty="0">
                <a:latin typeface="Arial" pitchFamily="34" charset="0"/>
                <a:cs typeface="Arial" pitchFamily="34" charset="0"/>
              </a:rPr>
              <a:t>Matching EU guidelines with national and institutional policies</a:t>
            </a:r>
          </a:p>
          <a:p>
            <a:pPr algn="just"/>
            <a:r>
              <a:rPr lang="en-IN" dirty="0">
                <a:latin typeface="Arial" pitchFamily="34" charset="0"/>
                <a:cs typeface="Arial" pitchFamily="34" charset="0"/>
              </a:rPr>
              <a:t>To achieve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this, institutions can </a:t>
            </a:r>
            <a:r>
              <a:rPr lang="en-IN" dirty="0">
                <a:latin typeface="Arial" pitchFamily="34" charset="0"/>
                <a:cs typeface="Arial" pitchFamily="34" charset="0"/>
              </a:rPr>
              <a:t>formulate matching policies</a:t>
            </a:r>
          </a:p>
          <a:p>
            <a:pPr algn="just"/>
            <a:r>
              <a:rPr lang="en-IN" dirty="0">
                <a:latin typeface="Arial" pitchFamily="34" charset="0"/>
                <a:cs typeface="Arial" pitchFamily="34" charset="0"/>
              </a:rPr>
              <a:t>Matching activities of the project team with work packages as per the allotted Units to the respective team members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dirty="0">
                <a:latin typeface="Arial" pitchFamily="34" charset="0"/>
                <a:cs typeface="Arial" pitchFamily="34" charset="0"/>
              </a:rPr>
              <a:t>Preparing financial report as per project guidelines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Synchronising academic activities between the EU and other partner institutions</a:t>
            </a:r>
          </a:p>
          <a:p>
            <a:pPr algn="just"/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Coordinating with multiple stakeholders</a:t>
            </a:r>
          </a:p>
          <a:p>
            <a:pPr algn="just"/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Time-bound deliverables and meeting challenges</a:t>
            </a:r>
          </a:p>
          <a:p>
            <a:pPr algn="just"/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Innovative strategies and policies using project experiences at the institution level</a:t>
            </a:r>
          </a:p>
          <a:p>
            <a:pPr algn="just"/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Carrying forward project achievements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IN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Participation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EU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500" dirty="0">
                <a:latin typeface="Arial" pitchFamily="34" charset="0"/>
                <a:cs typeface="Arial" pitchFamily="34" charset="0"/>
              </a:rPr>
              <a:t>Involved in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three Erasmus 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+ Projects from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to 2019: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1) Establishment of Centre for Contemporary India Research and Studies, Poland; 2) 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EQUAL (Enhancing Quality, Access and Governance of Undergraduate Education in India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), British Council; 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INNOTAL (Integrating Talent Development into </a:t>
            </a:r>
            <a:r>
              <a:rPr lang="en-GB" sz="3500" dirty="0"/>
              <a:t>Innovation Ecosystems in Higher Education </a:t>
            </a:r>
            <a:r>
              <a:rPr lang="en-GB" sz="3500" dirty="0" smtClean="0"/>
              <a:t>), Bulgaria</a:t>
            </a:r>
            <a:endParaRPr lang="en-GB" sz="3500" dirty="0"/>
          </a:p>
          <a:p>
            <a:pPr algn="just"/>
            <a:r>
              <a:rPr lang="en-US" sz="3500" dirty="0">
                <a:latin typeface="Arial" pitchFamily="34" charset="0"/>
                <a:cs typeface="Arial" pitchFamily="34" charset="0"/>
              </a:rPr>
              <a:t>These projects helped in building internal and external strategies for their implementation</a:t>
            </a:r>
          </a:p>
          <a:p>
            <a:pPr algn="r"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Contd.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56312"/>
          </a:xfrm>
        </p:spPr>
        <p:txBody>
          <a:bodyPr>
            <a:noAutofit/>
          </a:bodyPr>
          <a:lstStyle/>
          <a:p>
            <a:pPr algn="just"/>
            <a:r>
              <a:rPr lang="en-US" sz="2300" dirty="0">
                <a:latin typeface="Arial" pitchFamily="34" charset="0"/>
                <a:cs typeface="Arial" pitchFamily="34" charset="0"/>
              </a:rPr>
              <a:t>These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three projects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focused on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pedagogy, capacity building, preparation of teaching/learning materials (both offline and online), innovation and entrepreneurship, and enhancement of collaboration with industry </a:t>
            </a:r>
          </a:p>
          <a:p>
            <a:pPr algn="just"/>
            <a:r>
              <a:rPr lang="en-US" sz="2300" dirty="0" smtClean="0">
                <a:latin typeface="Arial" pitchFamily="34" charset="0"/>
                <a:cs typeface="Arial" pitchFamily="34" charset="0"/>
              </a:rPr>
              <a:t>The first one focused on comparative analysis of Indian and European societies from economic, social and cultural perspectives </a:t>
            </a:r>
          </a:p>
          <a:p>
            <a:pPr algn="just"/>
            <a:r>
              <a:rPr lang="en-US" sz="2300" dirty="0" smtClean="0">
                <a:latin typeface="Arial" pitchFamily="34" charset="0"/>
                <a:cs typeface="Arial" pitchFamily="34" charset="0"/>
              </a:rPr>
              <a:t>The second one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aimed at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providing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better access with high quality and improved governance to be achieved by using ICT in UG</a:t>
            </a:r>
          </a:p>
          <a:p>
            <a:pPr algn="just"/>
            <a:r>
              <a:rPr lang="en-US" sz="23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last one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dealt with integrating talent development into teaching and learning, research and capacity building through  implementation of ICT, establishment of Talent Co-Creation Lab, and Student Community Service and Volunteering Centre in order to enhance employability and engaging students in social service activities.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Nature of 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Projects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23656"/>
          </a:xfrm>
        </p:spPr>
        <p:txBody>
          <a:bodyPr>
            <a:noAutofit/>
          </a:bodyPr>
          <a:lstStyle/>
          <a:p>
            <a:pPr algn="just"/>
            <a:r>
              <a:rPr lang="en-IN" sz="3600" dirty="0" smtClean="0">
                <a:latin typeface="Arial" pitchFamily="34" charset="0"/>
                <a:cs typeface="Arial" pitchFamily="34" charset="0"/>
              </a:rPr>
              <a:t>Multidisciplinary</a:t>
            </a:r>
            <a:endParaRPr lang="en-IN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Multi-stakeholder participation</a:t>
            </a:r>
          </a:p>
          <a:p>
            <a:pPr algn="just"/>
            <a:r>
              <a:rPr lang="en-IN" sz="3600" dirty="0" smtClean="0">
                <a:latin typeface="Arial" pitchFamily="34" charset="0"/>
                <a:cs typeface="Arial" pitchFamily="34" charset="0"/>
              </a:rPr>
              <a:t>Multicultural </a:t>
            </a:r>
            <a:r>
              <a:rPr lang="en-IN" sz="3600" dirty="0">
                <a:latin typeface="Arial" pitchFamily="34" charset="0"/>
                <a:cs typeface="Arial" pitchFamily="34" charset="0"/>
              </a:rPr>
              <a:t>environment</a:t>
            </a:r>
          </a:p>
          <a:p>
            <a:pPr algn="just"/>
            <a:r>
              <a:rPr lang="en-IN" sz="3600" dirty="0" smtClean="0">
                <a:latin typeface="Arial" pitchFamily="34" charset="0"/>
                <a:cs typeface="Arial" pitchFamily="34" charset="0"/>
              </a:rPr>
              <a:t>Expected </a:t>
            </a:r>
            <a:r>
              <a:rPr lang="en-IN" sz="3600" dirty="0">
                <a:latin typeface="Arial" pitchFamily="34" charset="0"/>
                <a:cs typeface="Arial" pitchFamily="34" charset="0"/>
              </a:rPr>
              <a:t>and achieved outcomes</a:t>
            </a:r>
          </a:p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Financial discipline</a:t>
            </a:r>
          </a:p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Strict adoption and implementation of project guidelines </a:t>
            </a:r>
            <a:endParaRPr lang="en-IN" sz="3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3600" dirty="0" smtClean="0">
                <a:latin typeface="Arial" pitchFamily="34" charset="0"/>
                <a:cs typeface="Arial" pitchFamily="34" charset="0"/>
              </a:rPr>
              <a:t>Overall execution of Projects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Learnings and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Learnings:</a:t>
            </a:r>
          </a:p>
          <a:p>
            <a:pPr algn="just"/>
            <a:r>
              <a:rPr lang="en-US" sz="5800" dirty="0">
                <a:latin typeface="Arial" pitchFamily="34" charset="0"/>
                <a:cs typeface="Arial" pitchFamily="34" charset="0"/>
              </a:rPr>
              <a:t>Exposed to 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innovative approaches 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to teaching-learning</a:t>
            </a:r>
          </a:p>
          <a:p>
            <a:pPr algn="just"/>
            <a:r>
              <a:rPr lang="en-US" sz="5800" dirty="0">
                <a:latin typeface="Arial" pitchFamily="34" charset="0"/>
                <a:cs typeface="Arial" pitchFamily="34" charset="0"/>
              </a:rPr>
              <a:t>Understanding different models of academia industry collaborations</a:t>
            </a:r>
          </a:p>
          <a:p>
            <a:pPr algn="just"/>
            <a:r>
              <a:rPr lang="en-US" sz="5800" dirty="0">
                <a:latin typeface="Arial" pitchFamily="34" charset="0"/>
                <a:cs typeface="Arial" pitchFamily="34" charset="0"/>
              </a:rPr>
              <a:t>Working with University colleagues from different disciplines to design modules and engaging in training to 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develop pedagogical materials, offline as well as online</a:t>
            </a: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6000" dirty="0" smtClean="0">
                <a:latin typeface="Arial" pitchFamily="34" charset="0"/>
                <a:cs typeface="Arial" pitchFamily="34" charset="0"/>
              </a:rPr>
              <a:t>Active engagement of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students in joint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research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projects</a:t>
            </a: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n-US" sz="4500" dirty="0">
                <a:latin typeface="Arial" pitchFamily="34" charset="0"/>
                <a:cs typeface="Arial" pitchFamily="34" charset="0"/>
              </a:rPr>
              <a:t>Contd. …</a:t>
            </a:r>
            <a:endParaRPr lang="en-US" sz="3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 unique experience of students completely organising international conference, right from concept development to final report preparation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Training students to develop innovation and entrepreneurship skills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Involving University fraternity (faculty, students and staff) in the online interactive platform for academia, NGOs and industry (Talent Co-Creation Lab) </a:t>
            </a:r>
          </a:p>
          <a:p>
            <a:pPr marL="0" indent="0" algn="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Contd. …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637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4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Strategies:</a:t>
            </a:r>
          </a:p>
          <a:p>
            <a:pPr algn="just"/>
            <a:r>
              <a:rPr lang="en-US" sz="3900" dirty="0">
                <a:latin typeface="Arial" pitchFamily="34" charset="0"/>
                <a:cs typeface="Arial" pitchFamily="34" charset="0"/>
              </a:rPr>
              <a:t>Dissemination of the 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project, </a:t>
            </a:r>
            <a:r>
              <a:rPr lang="en-US" sz="3900" dirty="0">
                <a:latin typeface="Arial" pitchFamily="34" charset="0"/>
                <a:cs typeface="Arial" pitchFamily="34" charset="0"/>
              </a:rPr>
              <a:t>both internally and externally</a:t>
            </a:r>
          </a:p>
          <a:p>
            <a:pPr algn="just"/>
            <a:r>
              <a:rPr lang="en-US" sz="3900" dirty="0">
                <a:latin typeface="Arial" pitchFamily="34" charset="0"/>
                <a:cs typeface="Arial" pitchFamily="34" charset="0"/>
              </a:rPr>
              <a:t>Wider involvement of University faculty,  students and staff </a:t>
            </a:r>
          </a:p>
          <a:p>
            <a:pPr algn="just"/>
            <a:r>
              <a:rPr lang="en-IN" sz="3900" dirty="0">
                <a:latin typeface="Arial" pitchFamily="34" charset="0"/>
                <a:cs typeface="Arial" pitchFamily="34" charset="0"/>
              </a:rPr>
              <a:t>Relating project outcomes with national </a:t>
            </a:r>
            <a:r>
              <a:rPr lang="en-IN" sz="3900" dirty="0" smtClean="0">
                <a:latin typeface="Arial" pitchFamily="34" charset="0"/>
                <a:cs typeface="Arial" pitchFamily="34" charset="0"/>
              </a:rPr>
              <a:t>policies (for example NEP 2020)</a:t>
            </a:r>
            <a:endParaRPr lang="en-IN" sz="3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3900" dirty="0">
                <a:latin typeface="Arial" pitchFamily="34" charset="0"/>
                <a:cs typeface="Arial" pitchFamily="34" charset="0"/>
              </a:rPr>
              <a:t>Linking project outcomes with University policies (for example, developing online education policy for the University)</a:t>
            </a:r>
          </a:p>
          <a:p>
            <a:pPr marL="0" indent="0" algn="r">
              <a:buNone/>
            </a:pPr>
            <a:r>
              <a:rPr lang="en-IN" sz="2600" dirty="0">
                <a:latin typeface="Arial" pitchFamily="34" charset="0"/>
                <a:cs typeface="Arial" pitchFamily="34" charset="0"/>
              </a:rPr>
              <a:t>Contd.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Engaging industry and voluntary sector in curriculum development and research</a:t>
            </a:r>
          </a:p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Enhancing the University visibility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Forging collaborations at both national and international levels </a:t>
            </a:r>
          </a:p>
          <a:p>
            <a:pPr algn="just"/>
            <a:r>
              <a:rPr lang="en-IN" sz="3600" dirty="0">
                <a:latin typeface="Arial" pitchFamily="34" charset="0"/>
                <a:cs typeface="Arial" pitchFamily="34" charset="0"/>
              </a:rPr>
              <a:t>From the current project we can evolve internationalisation policy of the University</a:t>
            </a:r>
          </a:p>
        </p:txBody>
      </p:sp>
    </p:spTree>
    <p:extLst>
      <p:ext uri="{BB962C8B-B14F-4D97-AF65-F5344CB8AC3E}">
        <p14:creationId xmlns="" xmlns:p14="http://schemas.microsoft.com/office/powerpoint/2010/main" val="127080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Academic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en-IN" dirty="0"/>
              <a:t>Engaging faculty, students and staff</a:t>
            </a:r>
          </a:p>
          <a:p>
            <a:pPr algn="just"/>
            <a:r>
              <a:rPr lang="en-IN" dirty="0"/>
              <a:t>Planning to meet the expected timelines and outcomes of work packages assigned to the institution</a:t>
            </a:r>
          </a:p>
          <a:p>
            <a:pPr algn="just"/>
            <a:r>
              <a:rPr lang="en-IN" dirty="0"/>
              <a:t>Working out participation in the work packages of the partners stipulated by the project</a:t>
            </a:r>
            <a:endParaRPr lang="en-US" dirty="0"/>
          </a:p>
          <a:p>
            <a:r>
              <a:rPr lang="en-IN" dirty="0"/>
              <a:t>Organising surveys and preparing reports</a:t>
            </a:r>
          </a:p>
          <a:p>
            <a:pPr algn="just"/>
            <a:r>
              <a:rPr lang="en-IN" dirty="0"/>
              <a:t>Holding academic events like capacity building programmes, conferences/workshops, project meetings (both internal and external), </a:t>
            </a:r>
            <a:r>
              <a:rPr lang="en-IN" dirty="0" smtClean="0"/>
              <a:t>etc.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596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International Projects and Linkages:  Reflections from Experiences</vt:lpstr>
      <vt:lpstr>Participation in EU Projects</vt:lpstr>
      <vt:lpstr>Slide 3</vt:lpstr>
      <vt:lpstr>Nature of the Projects</vt:lpstr>
      <vt:lpstr>Learnings and Strategies</vt:lpstr>
      <vt:lpstr>Slide 6</vt:lpstr>
      <vt:lpstr>Slide 7</vt:lpstr>
      <vt:lpstr>Slide 8</vt:lpstr>
      <vt:lpstr>Academic Management</vt:lpstr>
      <vt:lpstr>Financial Management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Harmony Project on Internationalisation  International Projects and Linkages: Reflections from Experiences</dc:title>
  <dc:creator>com10</dc:creator>
  <cp:lastModifiedBy>com10</cp:lastModifiedBy>
  <cp:revision>16</cp:revision>
  <dcterms:created xsi:type="dcterms:W3CDTF">2023-03-09T08:59:27Z</dcterms:created>
  <dcterms:modified xsi:type="dcterms:W3CDTF">2023-04-10T06:50:22Z</dcterms:modified>
</cp:coreProperties>
</file>