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1" r:id="rId1"/>
  </p:sldMasterIdLst>
  <p:notesMasterIdLst>
    <p:notesMasterId r:id="rId15"/>
  </p:notesMasterIdLst>
  <p:sldIdLst>
    <p:sldId id="256" r:id="rId2"/>
    <p:sldId id="266" r:id="rId3"/>
    <p:sldId id="269" r:id="rId4"/>
    <p:sldId id="273" r:id="rId5"/>
    <p:sldId id="274" r:id="rId6"/>
    <p:sldId id="275" r:id="rId7"/>
    <p:sldId id="267" r:id="rId8"/>
    <p:sldId id="268" r:id="rId9"/>
    <p:sldId id="276" r:id="rId10"/>
    <p:sldId id="270" r:id="rId11"/>
    <p:sldId id="271" r:id="rId12"/>
    <p:sldId id="277" r:id="rId13"/>
    <p:sldId id="272"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Nunito" pitchFamily="2" charset="77"/>
      <p:regular r:id="rId20"/>
      <p:bold r:id="rId21"/>
      <p:italic r:id="rId22"/>
      <p:boldItalic r:id="rId23"/>
    </p:embeddedFont>
    <p:embeddedFont>
      <p:font typeface="Tw Cen MT" panose="020B0602020104020603" pitchFamily="34" charset="77"/>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8hta/mN3TURMU9USWclggFPCc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6"/>
  </p:normalViewPr>
  <p:slideViewPr>
    <p:cSldViewPr snapToGrid="0">
      <p:cViewPr varScale="1">
        <p:scale>
          <a:sx n="120" d="100"/>
          <a:sy n="120" d="100"/>
        </p:scale>
        <p:origin x="200" y="4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2c5475e785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2c5475e785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2c5475e785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2c5475e785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2c5475e785_0_1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2c5475e785_0_1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GB"/>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05A7854-3CA8-794F-9490-2F9E3F0F7F36}" type="datetimeFigureOut">
              <a:rPr lang="en-BD" smtClean="0"/>
              <a:t>12/4/23</a:t>
            </a:fld>
            <a:endParaRPr lang="en-BD"/>
          </a:p>
        </p:txBody>
      </p:sp>
      <p:sp>
        <p:nvSpPr>
          <p:cNvPr id="5" name="Footer Placeholder 4"/>
          <p:cNvSpPr>
            <a:spLocks noGrp="1"/>
          </p:cNvSpPr>
          <p:nvPr>
            <p:ph type="ftr" sz="quarter" idx="11"/>
          </p:nvPr>
        </p:nvSpPr>
        <p:spPr/>
        <p:txBody>
          <a:bodyPr/>
          <a:lstStyle/>
          <a:p>
            <a:endParaRPr lang="en-BD"/>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97224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BD"/>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30109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GB"/>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BD"/>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9653202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GB"/>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BD"/>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2910805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GB"/>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BD"/>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62211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GB"/>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3" name="Date Placeholder 2"/>
          <p:cNvSpPr>
            <a:spLocks noGrp="1"/>
          </p:cNvSpPr>
          <p:nvPr>
            <p:ph type="dt" sz="half" idx="10"/>
          </p:nvPr>
        </p:nvSpPr>
        <p:spPr/>
        <p:txBody>
          <a:bodyPr/>
          <a:lstStyle/>
          <a:p>
            <a:fld id="{F05A7854-3CA8-794F-9490-2F9E3F0F7F36}" type="datetimeFigureOut">
              <a:rPr lang="en-BD" smtClean="0"/>
              <a:t>12/4/23</a:t>
            </a:fld>
            <a:endParaRPr lang="en-BD"/>
          </a:p>
        </p:txBody>
      </p:sp>
      <p:sp>
        <p:nvSpPr>
          <p:cNvPr id="4" name="Footer Placeholder 3"/>
          <p:cNvSpPr>
            <a:spLocks noGrp="1"/>
          </p:cNvSpPr>
          <p:nvPr>
            <p:ph type="ftr" sz="quarter" idx="11"/>
          </p:nvPr>
        </p:nvSpPr>
        <p:spPr/>
        <p:txBody>
          <a:bodyPr/>
          <a:lstStyle/>
          <a:p>
            <a:endParaRPr lang="en-BD"/>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685909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3" name="Date Placeholder 2"/>
          <p:cNvSpPr>
            <a:spLocks noGrp="1"/>
          </p:cNvSpPr>
          <p:nvPr>
            <p:ph type="dt" sz="half" idx="10"/>
          </p:nvPr>
        </p:nvSpPr>
        <p:spPr/>
        <p:txBody>
          <a:bodyPr/>
          <a:lstStyle/>
          <a:p>
            <a:fld id="{F05A7854-3CA8-794F-9490-2F9E3F0F7F36}" type="datetimeFigureOut">
              <a:rPr lang="en-BD" smtClean="0"/>
              <a:t>12/4/23</a:t>
            </a:fld>
            <a:endParaRPr lang="en-BD"/>
          </a:p>
        </p:txBody>
      </p:sp>
      <p:sp>
        <p:nvSpPr>
          <p:cNvPr id="4" name="Footer Placeholder 3"/>
          <p:cNvSpPr>
            <a:spLocks noGrp="1"/>
          </p:cNvSpPr>
          <p:nvPr>
            <p:ph type="ftr" sz="quarter" idx="11"/>
          </p:nvPr>
        </p:nvSpPr>
        <p:spPr/>
        <p:txBody>
          <a:bodyPr/>
          <a:lstStyle/>
          <a:p>
            <a:endParaRPr lang="en-BD"/>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09397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5A7854-3CA8-794F-9490-2F9E3F0F7F36}" type="datetimeFigureOut">
              <a:rPr lang="en-BD" smtClean="0"/>
              <a:t>12/4/23</a:t>
            </a:fld>
            <a:endParaRPr lang="en-BD"/>
          </a:p>
        </p:txBody>
      </p:sp>
      <p:sp>
        <p:nvSpPr>
          <p:cNvPr id="5" name="Footer Placeholder 4"/>
          <p:cNvSpPr>
            <a:spLocks noGrp="1"/>
          </p:cNvSpPr>
          <p:nvPr>
            <p:ph type="ftr" sz="quarter" idx="11"/>
          </p:nvPr>
        </p:nvSpPr>
        <p:spPr/>
        <p:txBody>
          <a:bodyPr/>
          <a:lstStyle/>
          <a:p>
            <a:endParaRPr lang="en-BD"/>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6502365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5A7854-3CA8-794F-9490-2F9E3F0F7F36}" type="datetimeFigureOut">
              <a:rPr lang="en-BD" smtClean="0"/>
              <a:t>12/4/23</a:t>
            </a:fld>
            <a:endParaRPr lang="en-BD"/>
          </a:p>
        </p:txBody>
      </p:sp>
      <p:sp>
        <p:nvSpPr>
          <p:cNvPr id="5" name="Footer Placeholder 4"/>
          <p:cNvSpPr>
            <a:spLocks noGrp="1"/>
          </p:cNvSpPr>
          <p:nvPr>
            <p:ph type="ftr" sz="quarter" idx="11"/>
          </p:nvPr>
        </p:nvSpPr>
        <p:spPr/>
        <p:txBody>
          <a:bodyPr/>
          <a:lstStyle/>
          <a:p>
            <a:endParaRPr lang="en-BD"/>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4201218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68"/>
        <p:cNvGrpSpPr/>
        <p:nvPr/>
      </p:nvGrpSpPr>
      <p:grpSpPr>
        <a:xfrm>
          <a:off x="0" y="0"/>
          <a:ext cx="0" cy="0"/>
          <a:chOff x="0" y="0"/>
          <a:chExt cx="0" cy="0"/>
        </a:xfrm>
      </p:grpSpPr>
      <p:sp>
        <p:nvSpPr>
          <p:cNvPr id="172" name="Google Shape;172;g22c5475e785_0_17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3" name="Google Shape;173;g22c5475e785_0_17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74" name="Google Shape;174;g22c5475e785_0_17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4328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5A7854-3CA8-794F-9490-2F9E3F0F7F36}" type="datetimeFigureOut">
              <a:rPr lang="en-BD" smtClean="0"/>
              <a:t>12/4/23</a:t>
            </a:fld>
            <a:endParaRPr lang="en-BD"/>
          </a:p>
        </p:txBody>
      </p:sp>
      <p:sp>
        <p:nvSpPr>
          <p:cNvPr id="5" name="Footer Placeholder 4"/>
          <p:cNvSpPr>
            <a:spLocks noGrp="1"/>
          </p:cNvSpPr>
          <p:nvPr>
            <p:ph type="ftr" sz="quarter" idx="11"/>
          </p:nvPr>
        </p:nvSpPr>
        <p:spPr/>
        <p:txBody>
          <a:bodyPr/>
          <a:lstStyle/>
          <a:p>
            <a:endParaRPr lang="en-BD"/>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810292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GB"/>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05A7854-3CA8-794F-9490-2F9E3F0F7F36}" type="datetimeFigureOut">
              <a:rPr lang="en-BD" smtClean="0"/>
              <a:t>12/4/23</a:t>
            </a:fld>
            <a:endParaRPr lang="en-BD"/>
          </a:p>
        </p:txBody>
      </p:sp>
      <p:sp>
        <p:nvSpPr>
          <p:cNvPr id="5" name="Footer Placeholder 4"/>
          <p:cNvSpPr>
            <a:spLocks noGrp="1"/>
          </p:cNvSpPr>
          <p:nvPr>
            <p:ph type="ftr" sz="quarter" idx="11"/>
          </p:nvPr>
        </p:nvSpPr>
        <p:spPr/>
        <p:txBody>
          <a:bodyPr/>
          <a:lstStyle/>
          <a:p>
            <a:endParaRPr lang="en-BD"/>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687860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BD"/>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6274962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5A7854-3CA8-794F-9490-2F9E3F0F7F36}" type="datetimeFigureOut">
              <a:rPr lang="en-BD" smtClean="0"/>
              <a:t>12/4/23</a:t>
            </a:fld>
            <a:endParaRPr lang="en-BD"/>
          </a:p>
        </p:txBody>
      </p:sp>
      <p:sp>
        <p:nvSpPr>
          <p:cNvPr id="8" name="Footer Placeholder 7"/>
          <p:cNvSpPr>
            <a:spLocks noGrp="1"/>
          </p:cNvSpPr>
          <p:nvPr>
            <p:ph type="ftr" sz="quarter" idx="11"/>
          </p:nvPr>
        </p:nvSpPr>
        <p:spPr/>
        <p:txBody>
          <a:bodyPr/>
          <a:lstStyle/>
          <a:p>
            <a:endParaRPr lang="en-BD"/>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657492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05A7854-3CA8-794F-9490-2F9E3F0F7F36}" type="datetimeFigureOut">
              <a:rPr lang="en-BD" smtClean="0"/>
              <a:t>12/4/23</a:t>
            </a:fld>
            <a:endParaRPr lang="en-BD"/>
          </a:p>
        </p:txBody>
      </p:sp>
      <p:sp>
        <p:nvSpPr>
          <p:cNvPr id="4" name="Footer Placeholder 3"/>
          <p:cNvSpPr>
            <a:spLocks noGrp="1"/>
          </p:cNvSpPr>
          <p:nvPr>
            <p:ph type="ftr" sz="quarter" idx="11"/>
          </p:nvPr>
        </p:nvSpPr>
        <p:spPr/>
        <p:txBody>
          <a:bodyPr/>
          <a:lstStyle/>
          <a:p>
            <a:endParaRPr lang="en-BD"/>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4623059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F05A7854-3CA8-794F-9490-2F9E3F0F7F36}" type="datetimeFigureOut">
              <a:rPr lang="en-BD" smtClean="0"/>
              <a:t>12/4/23</a:t>
            </a:fld>
            <a:endParaRPr lang="en-BD"/>
          </a:p>
        </p:txBody>
      </p:sp>
      <p:sp>
        <p:nvSpPr>
          <p:cNvPr id="3" name="Footer Placeholder 2"/>
          <p:cNvSpPr>
            <a:spLocks noGrp="1"/>
          </p:cNvSpPr>
          <p:nvPr>
            <p:ph type="ftr" sz="quarter" idx="11"/>
          </p:nvPr>
        </p:nvSpPr>
        <p:spPr/>
        <p:txBody>
          <a:bodyPr/>
          <a:lstStyle/>
          <a:p>
            <a:endParaRPr lang="en-BD"/>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9962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GB"/>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BD"/>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7825900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05A7854-3CA8-794F-9490-2F9E3F0F7F36}" type="datetimeFigureOut">
              <a:rPr lang="en-BD" smtClean="0"/>
              <a:t>12/4/23</a:t>
            </a:fld>
            <a:endParaRPr lang="en-BD"/>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542223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F05A7854-3CA8-794F-9490-2F9E3F0F7F36}" type="datetimeFigureOut">
              <a:rPr lang="en-BD" smtClean="0"/>
              <a:t>12/4/23</a:t>
            </a:fld>
            <a:endParaRPr lang="en-BD"/>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BD"/>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4975059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Lst>
  <p:hf sldNum="0"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12"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jp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3.jp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8.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a:stretch/>
        </p:blipFill>
        <p:spPr>
          <a:xfrm>
            <a:off x="3743983" y="1389520"/>
            <a:ext cx="1906163" cy="737362"/>
          </a:xfrm>
          <a:prstGeom prst="rect">
            <a:avLst/>
          </a:prstGeom>
          <a:noFill/>
          <a:ln>
            <a:noFill/>
          </a:ln>
        </p:spPr>
      </p:pic>
      <p:pic>
        <p:nvPicPr>
          <p:cNvPr id="248" name="Google Shape;248;p1"/>
          <p:cNvPicPr preferRelativeResize="0"/>
          <p:nvPr/>
        </p:nvPicPr>
        <p:blipFill rotWithShape="1">
          <a:blip r:embed="rId4">
            <a:alphaModFix/>
          </a:blip>
          <a:srcRect/>
          <a:stretch/>
        </p:blipFill>
        <p:spPr>
          <a:xfrm>
            <a:off x="5921963" y="1527346"/>
            <a:ext cx="2645046" cy="599536"/>
          </a:xfrm>
          <a:prstGeom prst="rect">
            <a:avLst/>
          </a:prstGeom>
          <a:noFill/>
          <a:ln>
            <a:noFill/>
          </a:ln>
        </p:spPr>
      </p:pic>
      <p:pic>
        <p:nvPicPr>
          <p:cNvPr id="249" name="Google Shape;249;p1"/>
          <p:cNvPicPr preferRelativeResize="0"/>
          <p:nvPr/>
        </p:nvPicPr>
        <p:blipFill rotWithShape="1">
          <a:blip r:embed="rId5">
            <a:alphaModFix/>
          </a:blip>
          <a:srcRect/>
          <a:stretch/>
        </p:blipFill>
        <p:spPr>
          <a:xfrm>
            <a:off x="827120" y="1420072"/>
            <a:ext cx="2645047" cy="706810"/>
          </a:xfrm>
          <a:prstGeom prst="rect">
            <a:avLst/>
          </a:prstGeom>
          <a:noFill/>
          <a:ln>
            <a:noFill/>
          </a:ln>
        </p:spPr>
      </p:pic>
      <p:sp>
        <p:nvSpPr>
          <p:cNvPr id="2" name="TextBox 1">
            <a:extLst>
              <a:ext uri="{FF2B5EF4-FFF2-40B4-BE49-F238E27FC236}">
                <a16:creationId xmlns:a16="http://schemas.microsoft.com/office/drawing/2014/main" id="{8CABAE9F-9046-2ECB-E46B-63D777D1ECF6}"/>
              </a:ext>
            </a:extLst>
          </p:cNvPr>
          <p:cNvSpPr txBox="1"/>
          <p:nvPr/>
        </p:nvSpPr>
        <p:spPr>
          <a:xfrm>
            <a:off x="827120" y="2785786"/>
            <a:ext cx="6410088" cy="461665"/>
          </a:xfrm>
          <a:prstGeom prst="rect">
            <a:avLst/>
          </a:prstGeom>
          <a:noFill/>
        </p:spPr>
        <p:txBody>
          <a:bodyPr wrap="none" rtlCol="0">
            <a:spAutoFit/>
          </a:bodyPr>
          <a:lstStyle/>
          <a:p>
            <a:r>
              <a:rPr lang="en-BD" sz="2400" dirty="0">
                <a:solidFill>
                  <a:schemeClr val="bg1"/>
                </a:solidFill>
                <a:highlight>
                  <a:srgbClr val="000080"/>
                </a:highlight>
              </a:rPr>
              <a:t>Update of last few months of the work/activitites...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
          <p:cNvSpPr txBox="1">
            <a:spLocks noGrp="1"/>
          </p:cNvSpPr>
          <p:nvPr>
            <p:ph type="title"/>
          </p:nvPr>
        </p:nvSpPr>
        <p:spPr>
          <a:xfrm>
            <a:off x="691116" y="559977"/>
            <a:ext cx="2967759" cy="2406508"/>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2000" dirty="0">
                <a:solidFill>
                  <a:schemeClr val="bg1"/>
                </a:solidFill>
                <a:highlight>
                  <a:srgbClr val="000080"/>
                </a:highlight>
              </a:rPr>
              <a:t>Project Information in Institution’s Internationalization Leaflet to share among students, teachers and among global partners</a:t>
            </a:r>
            <a:endParaRPr sz="2400" dirty="0">
              <a:solidFill>
                <a:schemeClr val="bg1"/>
              </a:solidFill>
              <a:highlight>
                <a:srgbClr val="000080"/>
              </a:highlight>
            </a:endParaRPr>
          </a:p>
        </p:txBody>
      </p:sp>
      <p:pic>
        <p:nvPicPr>
          <p:cNvPr id="394" name="Google Shape;394;p4"/>
          <p:cNvPicPr preferRelativeResize="0"/>
          <p:nvPr/>
        </p:nvPicPr>
        <p:blipFill rotWithShape="1">
          <a:blip r:embed="rId3">
            <a:alphaModFix/>
          </a:blip>
          <a:srcRect/>
          <a:stretch/>
        </p:blipFill>
        <p:spPr>
          <a:xfrm>
            <a:off x="4470400" y="279902"/>
            <a:ext cx="3109252" cy="4438725"/>
          </a:xfrm>
          <a:prstGeom prst="rect">
            <a:avLst/>
          </a:prstGeom>
          <a:noFill/>
          <a:ln>
            <a:noFill/>
          </a:ln>
        </p:spPr>
      </p:pic>
      <p:pic>
        <p:nvPicPr>
          <p:cNvPr id="395" name="Google Shape;395;p4"/>
          <p:cNvPicPr preferRelativeResize="0"/>
          <p:nvPr/>
        </p:nvPicPr>
        <p:blipFill rotWithShape="1">
          <a:blip r:embed="rId3">
            <a:alphaModFix/>
          </a:blip>
          <a:srcRect l="68348" t="68558" r="4413" b="22383"/>
          <a:stretch/>
        </p:blipFill>
        <p:spPr>
          <a:xfrm>
            <a:off x="691116" y="3168502"/>
            <a:ext cx="3471361" cy="1648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7" name="Google Shape;407;p5"/>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l="20411" t="25651" r="21213" b="19462"/>
          <a:stretch/>
        </p:blipFill>
        <p:spPr>
          <a:xfrm>
            <a:off x="1839433" y="2836576"/>
            <a:ext cx="3338623" cy="2024372"/>
          </a:xfrm>
          <a:prstGeom prst="rect">
            <a:avLst/>
          </a:prstGeom>
          <a:noFill/>
          <a:ln>
            <a:noFill/>
          </a:ln>
        </p:spPr>
      </p:pic>
      <p:sp>
        <p:nvSpPr>
          <p:cNvPr id="400" name="Google Shape;400;p5"/>
          <p:cNvSpPr txBox="1">
            <a:spLocks noGrp="1"/>
          </p:cNvSpPr>
          <p:nvPr>
            <p:ph type="title"/>
          </p:nvPr>
        </p:nvSpPr>
        <p:spPr>
          <a:xfrm>
            <a:off x="819150" y="320150"/>
            <a:ext cx="7505700" cy="57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2200" dirty="0">
                <a:solidFill>
                  <a:schemeClr val="bg1"/>
                </a:solidFill>
                <a:highlight>
                  <a:srgbClr val="000080"/>
                </a:highlight>
              </a:rPr>
              <a:t>Introducing Visitors with CBHE Harmony Project</a:t>
            </a:r>
            <a:endParaRPr sz="2200" dirty="0">
              <a:solidFill>
                <a:schemeClr val="bg1"/>
              </a:solidFill>
              <a:highlight>
                <a:srgbClr val="000080"/>
              </a:highlight>
            </a:endParaRPr>
          </a:p>
        </p:txBody>
      </p:sp>
      <p:pic>
        <p:nvPicPr>
          <p:cNvPr id="404" name="Google Shape;404;p5"/>
          <p:cNvPicPr preferRelativeResize="0"/>
          <p:nvPr/>
        </p:nvPicPr>
        <p:blipFill rotWithShape="1">
          <a:blip r:embed="rId5">
            <a:alphaModFix/>
          </a:blip>
          <a:srcRect l="13876" t="12541" r="17618" b="15273"/>
          <a:stretch/>
        </p:blipFill>
        <p:spPr>
          <a:xfrm>
            <a:off x="191322" y="1080566"/>
            <a:ext cx="3848985" cy="2452715"/>
          </a:xfrm>
          <a:prstGeom prst="rect">
            <a:avLst/>
          </a:prstGeom>
          <a:noFill/>
          <a:ln>
            <a:noFill/>
          </a:ln>
        </p:spPr>
      </p:pic>
      <p:pic>
        <p:nvPicPr>
          <p:cNvPr id="406" name="Google Shape;406;p5"/>
          <p:cNvPicPr preferRelativeResize="0"/>
          <p:nvPr/>
        </p:nvPicPr>
        <p:blipFill>
          <a:blip r:embed="rId6">
            <a:alphaModFix/>
          </a:blip>
          <a:stretch>
            <a:fillRect/>
          </a:stretch>
        </p:blipFill>
        <p:spPr>
          <a:xfrm>
            <a:off x="4905579" y="3014999"/>
            <a:ext cx="2537211" cy="1667526"/>
          </a:xfrm>
          <a:prstGeom prst="rect">
            <a:avLst/>
          </a:prstGeom>
          <a:noFill/>
          <a:ln>
            <a:noFill/>
          </a:ln>
        </p:spPr>
      </p:pic>
      <p:pic>
        <p:nvPicPr>
          <p:cNvPr id="3" name="Picture 2">
            <a:extLst>
              <a:ext uri="{FF2B5EF4-FFF2-40B4-BE49-F238E27FC236}">
                <a16:creationId xmlns:a16="http://schemas.microsoft.com/office/drawing/2014/main" id="{FC97FD8D-A409-0E7D-8857-9CA38C8D6C1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0793" t="23201" r="20793" b="18929"/>
          <a:stretch/>
        </p:blipFill>
        <p:spPr>
          <a:xfrm>
            <a:off x="5876872" y="881981"/>
            <a:ext cx="2922725" cy="1809696"/>
          </a:xfrm>
          <a:prstGeom prst="rect">
            <a:avLst/>
          </a:prstGeom>
        </p:spPr>
      </p:pic>
      <p:pic>
        <p:nvPicPr>
          <p:cNvPr id="403" name="Google Shape;403;p5"/>
          <p:cNvPicPr preferRelativeResize="0"/>
          <p:nvPr/>
        </p:nvPicPr>
        <p:blipFill rotWithShape="1">
          <a:blip r:embed="rId9">
            <a:alphaModFix/>
            <a:extLst>
              <a:ext uri="{BEBA8EAE-BF5A-486C-A8C5-ECC9F3942E4B}">
                <a14:imgProps xmlns:a14="http://schemas.microsoft.com/office/drawing/2010/main">
                  <a14:imgLayer r:embed="rId10">
                    <a14:imgEffect>
                      <a14:brightnessContrast bright="20000" contrast="20000"/>
                    </a14:imgEffect>
                  </a14:imgLayer>
                </a14:imgProps>
              </a:ext>
            </a:extLst>
          </a:blip>
          <a:srcRect t="21001" r="25402"/>
          <a:stretch/>
        </p:blipFill>
        <p:spPr>
          <a:xfrm>
            <a:off x="6751543" y="3558334"/>
            <a:ext cx="1791284" cy="1264648"/>
          </a:xfrm>
          <a:prstGeom prst="rect">
            <a:avLst/>
          </a:prstGeom>
          <a:noFill/>
          <a:ln>
            <a:noFill/>
          </a:ln>
        </p:spPr>
      </p:pic>
      <p:pic>
        <p:nvPicPr>
          <p:cNvPr id="5" name="Picture 4">
            <a:extLst>
              <a:ext uri="{FF2B5EF4-FFF2-40B4-BE49-F238E27FC236}">
                <a16:creationId xmlns:a16="http://schemas.microsoft.com/office/drawing/2014/main" id="{BC1C3656-6EC2-F358-A8F0-FB99B132AB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20000"/>
                    </a14:imgEffect>
                  </a14:imgLayer>
                </a14:imgProps>
              </a:ext>
            </a:extLst>
          </a:blip>
          <a:srcRect l="20930" t="21294" r="27497" b="19890"/>
          <a:stretch/>
        </p:blipFill>
        <p:spPr>
          <a:xfrm>
            <a:off x="3508744" y="1334045"/>
            <a:ext cx="2729859" cy="19457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o description available.">
            <a:extLst>
              <a:ext uri="{FF2B5EF4-FFF2-40B4-BE49-F238E27FC236}">
                <a16:creationId xmlns:a16="http://schemas.microsoft.com/office/drawing/2014/main" id="{C92E0AB1-D52A-1266-5ECD-8E6BA42248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0192"/>
          <a:stretch/>
        </p:blipFill>
        <p:spPr bwMode="auto">
          <a:xfrm>
            <a:off x="583474" y="1807536"/>
            <a:ext cx="4360765" cy="26035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o description available.">
            <a:extLst>
              <a:ext uri="{FF2B5EF4-FFF2-40B4-BE49-F238E27FC236}">
                <a16:creationId xmlns:a16="http://schemas.microsoft.com/office/drawing/2014/main" id="{3F7AE18D-19ED-05E0-5EC2-C590FFEEC0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8" t="43775" r="59635" b="19800"/>
          <a:stretch/>
        </p:blipFill>
        <p:spPr bwMode="auto">
          <a:xfrm>
            <a:off x="5103627" y="657889"/>
            <a:ext cx="3025229" cy="19138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 description available.">
            <a:extLst>
              <a:ext uri="{FF2B5EF4-FFF2-40B4-BE49-F238E27FC236}">
                <a16:creationId xmlns:a16="http://schemas.microsoft.com/office/drawing/2014/main" id="{D8DFCC28-DD5D-63F0-746E-93041C4B42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06" t="36575" r="4214" b="35917"/>
          <a:stretch/>
        </p:blipFill>
        <p:spPr bwMode="auto">
          <a:xfrm>
            <a:off x="5266228" y="2720514"/>
            <a:ext cx="2862628" cy="191386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45;g22c5475e785_0_1401">
            <a:extLst>
              <a:ext uri="{FF2B5EF4-FFF2-40B4-BE49-F238E27FC236}">
                <a16:creationId xmlns:a16="http://schemas.microsoft.com/office/drawing/2014/main" id="{5F4E5922-6EF3-4723-C891-99B26F2A1DD0}"/>
              </a:ext>
            </a:extLst>
          </p:cNvPr>
          <p:cNvSpPr txBox="1"/>
          <p:nvPr/>
        </p:nvSpPr>
        <p:spPr>
          <a:xfrm>
            <a:off x="861135" y="503034"/>
            <a:ext cx="3976679"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dirty="0">
                <a:solidFill>
                  <a:schemeClr val="bg1"/>
                </a:solidFill>
                <a:highlight>
                  <a:srgbClr val="000080"/>
                </a:highlight>
                <a:latin typeface="Calibri"/>
                <a:ea typeface="Calibri"/>
                <a:cs typeface="Calibri"/>
                <a:sym typeface="Calibri"/>
              </a:rPr>
              <a:t>Test of English Language Skills (TELS) for the mobility program students</a:t>
            </a:r>
            <a:endParaRPr sz="2400" b="1" dirty="0">
              <a:solidFill>
                <a:schemeClr val="bg1"/>
              </a:solidFill>
              <a:highlight>
                <a:srgbClr val="000080"/>
              </a:highlight>
              <a:latin typeface="Calibri"/>
              <a:ea typeface="Calibri"/>
              <a:cs typeface="Calibri"/>
              <a:sym typeface="Calibri"/>
            </a:endParaRPr>
          </a:p>
        </p:txBody>
      </p:sp>
    </p:spTree>
    <p:extLst>
      <p:ext uri="{BB962C8B-B14F-4D97-AF65-F5344CB8AC3E}">
        <p14:creationId xmlns:p14="http://schemas.microsoft.com/office/powerpoint/2010/main" val="220530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8200" name="Picture 8" descr="Thank You PNG Images, Free Thank You Clipart Pictures - Free Transparent  PNG Logos">
            <a:extLst>
              <a:ext uri="{FF2B5EF4-FFF2-40B4-BE49-F238E27FC236}">
                <a16:creationId xmlns:a16="http://schemas.microsoft.com/office/drawing/2014/main" id="{C1A8B579-5B56-CEDE-0CA2-25D96B60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187" y="1658470"/>
            <a:ext cx="3793625" cy="1826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2c5475e785_0_1401"/>
          <p:cNvSpPr txBox="1">
            <a:spLocks noGrp="1"/>
          </p:cNvSpPr>
          <p:nvPr>
            <p:ph type="title"/>
          </p:nvPr>
        </p:nvSpPr>
        <p:spPr>
          <a:xfrm>
            <a:off x="819150" y="3019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244061"/>
                </a:solidFill>
              </a:rPr>
              <a:t>Harmony Project lab and FRIENDs Teahouses (WP3/D3.2 and D3.3)</a:t>
            </a:r>
            <a:endParaRPr sz="1800">
              <a:solidFill>
                <a:srgbClr val="244061"/>
              </a:solidFill>
            </a:endParaRPr>
          </a:p>
        </p:txBody>
      </p:sp>
      <p:pic>
        <p:nvPicPr>
          <p:cNvPr id="342" name="Google Shape;342;g22c5475e785_0_1401"/>
          <p:cNvPicPr preferRelativeResize="0"/>
          <p:nvPr/>
        </p:nvPicPr>
        <p:blipFill>
          <a:blip r:embed="rId3">
            <a:alphaModFix/>
          </a:blip>
          <a:stretch>
            <a:fillRect/>
          </a:stretch>
        </p:blipFill>
        <p:spPr>
          <a:xfrm>
            <a:off x="779681" y="739457"/>
            <a:ext cx="3342228" cy="2240447"/>
          </a:xfrm>
          <a:prstGeom prst="rect">
            <a:avLst/>
          </a:prstGeom>
          <a:noFill/>
          <a:ln>
            <a:noFill/>
          </a:ln>
        </p:spPr>
      </p:pic>
      <p:pic>
        <p:nvPicPr>
          <p:cNvPr id="343" name="Google Shape;343;g22c5475e785_0_1401"/>
          <p:cNvPicPr preferRelativeResize="0"/>
          <p:nvPr/>
        </p:nvPicPr>
        <p:blipFill>
          <a:blip r:embed="rId4">
            <a:alphaModFix/>
          </a:blip>
          <a:stretch>
            <a:fillRect/>
          </a:stretch>
        </p:blipFill>
        <p:spPr>
          <a:xfrm>
            <a:off x="4664699" y="754128"/>
            <a:ext cx="3660151" cy="2225776"/>
          </a:xfrm>
          <a:prstGeom prst="rect">
            <a:avLst/>
          </a:prstGeom>
          <a:noFill/>
          <a:ln>
            <a:noFill/>
          </a:ln>
        </p:spPr>
      </p:pic>
      <p:pic>
        <p:nvPicPr>
          <p:cNvPr id="344" name="Google Shape;344;g22c5475e785_0_1401"/>
          <p:cNvPicPr preferRelativeResize="0"/>
          <p:nvPr/>
        </p:nvPicPr>
        <p:blipFill>
          <a:blip r:embed="rId5">
            <a:alphaModFix/>
          </a:blip>
          <a:stretch>
            <a:fillRect/>
          </a:stretch>
        </p:blipFill>
        <p:spPr>
          <a:xfrm>
            <a:off x="819150" y="3493836"/>
            <a:ext cx="2238075" cy="1272025"/>
          </a:xfrm>
          <a:prstGeom prst="rect">
            <a:avLst/>
          </a:prstGeom>
          <a:noFill/>
          <a:ln>
            <a:noFill/>
          </a:ln>
        </p:spPr>
      </p:pic>
      <p:sp>
        <p:nvSpPr>
          <p:cNvPr id="345" name="Google Shape;345;g22c5475e785_0_1401"/>
          <p:cNvSpPr txBox="1"/>
          <p:nvPr/>
        </p:nvSpPr>
        <p:spPr>
          <a:xfrm>
            <a:off x="568842" y="3006052"/>
            <a:ext cx="800631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highlight>
                  <a:srgbClr val="000080"/>
                </a:highlight>
                <a:latin typeface="Calibri"/>
                <a:ea typeface="Calibri"/>
                <a:cs typeface="Calibri"/>
                <a:sym typeface="Calibri"/>
              </a:rPr>
              <a:t> Inauguration of Erasmus+ CBHE Harmony Project Lab (October 30, 2022)</a:t>
            </a:r>
            <a:endParaRPr b="1" dirty="0">
              <a:solidFill>
                <a:schemeClr val="bg1"/>
              </a:solidFill>
              <a:highlight>
                <a:srgbClr val="000080"/>
              </a:highlight>
              <a:latin typeface="Calibri"/>
              <a:ea typeface="Calibri"/>
              <a:cs typeface="Calibri"/>
              <a:sym typeface="Calibri"/>
            </a:endParaRPr>
          </a:p>
        </p:txBody>
      </p:sp>
      <p:pic>
        <p:nvPicPr>
          <p:cNvPr id="346" name="Google Shape;346;g22c5475e785_0_1401"/>
          <p:cNvPicPr preferRelativeResize="0"/>
          <p:nvPr/>
        </p:nvPicPr>
        <p:blipFill>
          <a:blip r:embed="rId6">
            <a:alphaModFix/>
          </a:blip>
          <a:stretch>
            <a:fillRect/>
          </a:stretch>
        </p:blipFill>
        <p:spPr>
          <a:xfrm>
            <a:off x="3507588" y="3511616"/>
            <a:ext cx="2128824" cy="1272026"/>
          </a:xfrm>
          <a:prstGeom prst="rect">
            <a:avLst/>
          </a:prstGeom>
          <a:noFill/>
          <a:ln>
            <a:noFill/>
          </a:ln>
        </p:spPr>
      </p:pic>
      <p:pic>
        <p:nvPicPr>
          <p:cNvPr id="347" name="Google Shape;347;g22c5475e785_0_1401"/>
          <p:cNvPicPr preferRelativeResize="0"/>
          <p:nvPr/>
        </p:nvPicPr>
        <p:blipFill>
          <a:blip r:embed="rId7">
            <a:alphaModFix/>
          </a:blip>
          <a:stretch>
            <a:fillRect/>
          </a:stretch>
        </p:blipFill>
        <p:spPr>
          <a:xfrm>
            <a:off x="6196026" y="3493836"/>
            <a:ext cx="2128824" cy="1272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2c5475e785_0_381"/>
          <p:cNvSpPr txBox="1">
            <a:spLocks noGrp="1"/>
          </p:cNvSpPr>
          <p:nvPr>
            <p:ph type="title"/>
          </p:nvPr>
        </p:nvSpPr>
        <p:spPr>
          <a:xfrm>
            <a:off x="518400" y="266200"/>
            <a:ext cx="8107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200" dirty="0">
                <a:solidFill>
                  <a:schemeClr val="bg1"/>
                </a:solidFill>
                <a:highlight>
                  <a:srgbClr val="000080"/>
                </a:highlight>
              </a:rPr>
              <a:t>Internationalization &amp; information Session for Students and Staffs (WP3/D3.1)</a:t>
            </a:r>
            <a:endParaRPr sz="2200" dirty="0">
              <a:solidFill>
                <a:schemeClr val="bg1"/>
              </a:solidFill>
              <a:highlight>
                <a:srgbClr val="000080"/>
              </a:highlight>
            </a:endParaRPr>
          </a:p>
        </p:txBody>
      </p:sp>
      <p:sp>
        <p:nvSpPr>
          <p:cNvPr id="383" name="Google Shape;383;g22c5475e785_0_38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386" name="Google Shape;386;g22c5475e785_0_381"/>
          <p:cNvPicPr preferRelativeResize="0"/>
          <p:nvPr/>
        </p:nvPicPr>
        <p:blipFill>
          <a:blip r:embed="rId3">
            <a:alphaModFix/>
          </a:blip>
          <a:stretch>
            <a:fillRect/>
          </a:stretch>
        </p:blipFill>
        <p:spPr>
          <a:xfrm>
            <a:off x="383215" y="1055024"/>
            <a:ext cx="4050562" cy="2448000"/>
          </a:xfrm>
          <a:prstGeom prst="rect">
            <a:avLst/>
          </a:prstGeom>
          <a:noFill/>
          <a:ln>
            <a:noFill/>
          </a:ln>
        </p:spPr>
      </p:pic>
      <p:pic>
        <p:nvPicPr>
          <p:cNvPr id="387" name="Google Shape;387;g22c5475e785_0_381"/>
          <p:cNvPicPr preferRelativeResize="0"/>
          <p:nvPr/>
        </p:nvPicPr>
        <p:blipFill>
          <a:blip r:embed="rId4">
            <a:alphaModFix/>
          </a:blip>
          <a:stretch>
            <a:fillRect/>
          </a:stretch>
        </p:blipFill>
        <p:spPr>
          <a:xfrm>
            <a:off x="4113163" y="3228423"/>
            <a:ext cx="2767400" cy="1720105"/>
          </a:xfrm>
          <a:prstGeom prst="rect">
            <a:avLst/>
          </a:prstGeom>
          <a:noFill/>
          <a:ln>
            <a:noFill/>
          </a:ln>
        </p:spPr>
      </p:pic>
      <p:pic>
        <p:nvPicPr>
          <p:cNvPr id="388" name="Google Shape;388;g22c5475e785_0_381"/>
          <p:cNvPicPr preferRelativeResize="0"/>
          <p:nvPr/>
        </p:nvPicPr>
        <p:blipFill>
          <a:blip r:embed="rId5">
            <a:alphaModFix/>
          </a:blip>
          <a:stretch>
            <a:fillRect/>
          </a:stretch>
        </p:blipFill>
        <p:spPr>
          <a:xfrm>
            <a:off x="5496863" y="1651343"/>
            <a:ext cx="2991605" cy="18320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54;p2">
            <a:extLst>
              <a:ext uri="{FF2B5EF4-FFF2-40B4-BE49-F238E27FC236}">
                <a16:creationId xmlns:a16="http://schemas.microsoft.com/office/drawing/2014/main" id="{B1E7518C-2DA2-BB8F-042E-4874E7DBF862}"/>
              </a:ext>
            </a:extLst>
          </p:cNvPr>
          <p:cNvPicPr preferRelativeResize="0"/>
          <p:nvPr/>
        </p:nvPicPr>
        <p:blipFill>
          <a:blip r:embed="rId2">
            <a:alphaModFix/>
          </a:blip>
          <a:stretch>
            <a:fillRect/>
          </a:stretch>
        </p:blipFill>
        <p:spPr>
          <a:xfrm>
            <a:off x="6163970" y="2672978"/>
            <a:ext cx="2651347" cy="1576831"/>
          </a:xfrm>
          <a:prstGeom prst="rect">
            <a:avLst/>
          </a:prstGeom>
          <a:noFill/>
          <a:ln>
            <a:noFill/>
          </a:ln>
        </p:spPr>
      </p:pic>
      <p:pic>
        <p:nvPicPr>
          <p:cNvPr id="1026" name="Picture 2" descr="No photo description available.">
            <a:extLst>
              <a:ext uri="{FF2B5EF4-FFF2-40B4-BE49-F238E27FC236}">
                <a16:creationId xmlns:a16="http://schemas.microsoft.com/office/drawing/2014/main" id="{8F34D63F-FAF9-D140-BF32-02D5C3400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126" y="123266"/>
            <a:ext cx="4047387" cy="2273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4A3FFC15-C452-DFE0-4893-A70B51EC5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604" y="1865550"/>
            <a:ext cx="2093927" cy="1175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25AE9C48-4A33-56AD-6962-397712D77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688" y="3239338"/>
            <a:ext cx="2808456" cy="157683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53;p2">
            <a:extLst>
              <a:ext uri="{FF2B5EF4-FFF2-40B4-BE49-F238E27FC236}">
                <a16:creationId xmlns:a16="http://schemas.microsoft.com/office/drawing/2014/main" id="{E3B4523B-3461-9E35-993E-39D977578302}"/>
              </a:ext>
            </a:extLst>
          </p:cNvPr>
          <p:cNvSpPr txBox="1"/>
          <p:nvPr/>
        </p:nvSpPr>
        <p:spPr>
          <a:xfrm>
            <a:off x="182358" y="3745520"/>
            <a:ext cx="3167887"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bg1"/>
                </a:solidFill>
                <a:highlight>
                  <a:srgbClr val="000080"/>
                </a:highlight>
                <a:latin typeface="Calibri"/>
                <a:ea typeface="Calibri"/>
                <a:cs typeface="Calibri"/>
                <a:sym typeface="Calibri"/>
              </a:rPr>
              <a:t>A</a:t>
            </a:r>
            <a:r>
              <a:rPr lang="en" b="1" dirty="0">
                <a:solidFill>
                  <a:schemeClr val="bg1"/>
                </a:solidFill>
                <a:highlight>
                  <a:srgbClr val="000080"/>
                </a:highlight>
                <a:latin typeface="Calibri"/>
                <a:ea typeface="Calibri"/>
                <a:cs typeface="Calibri"/>
                <a:sym typeface="Calibri"/>
              </a:rPr>
              <a:t>bout 270 students prepared their passport through this initiative </a:t>
            </a:r>
            <a:endParaRPr b="1" dirty="0">
              <a:solidFill>
                <a:schemeClr val="bg1"/>
              </a:solidFill>
              <a:highlight>
                <a:srgbClr val="000080"/>
              </a:highlight>
              <a:latin typeface="Calibri"/>
              <a:ea typeface="Calibri"/>
              <a:cs typeface="Calibri"/>
              <a:sym typeface="Calibri"/>
            </a:endParaRPr>
          </a:p>
        </p:txBody>
      </p:sp>
      <p:pic>
        <p:nvPicPr>
          <p:cNvPr id="1032" name="Picture 8" descr="No photo description available.">
            <a:extLst>
              <a:ext uri="{FF2B5EF4-FFF2-40B4-BE49-F238E27FC236}">
                <a16:creationId xmlns:a16="http://schemas.microsoft.com/office/drawing/2014/main" id="{0B4B9C3C-EF5C-CEB0-FD89-5BDF26A25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83" y="111699"/>
            <a:ext cx="3484433" cy="348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81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2;p2">
            <a:extLst>
              <a:ext uri="{FF2B5EF4-FFF2-40B4-BE49-F238E27FC236}">
                <a16:creationId xmlns:a16="http://schemas.microsoft.com/office/drawing/2014/main" id="{1A5331F2-7793-06B2-20B6-E99EA5A68417}"/>
              </a:ext>
            </a:extLst>
          </p:cNvPr>
          <p:cNvSpPr txBox="1"/>
          <p:nvPr/>
        </p:nvSpPr>
        <p:spPr>
          <a:xfrm>
            <a:off x="411459" y="322457"/>
            <a:ext cx="5314065"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highlight>
                  <a:srgbClr val="000080"/>
                </a:highlight>
              </a:rPr>
              <a:t>Global Student Opportunity Week 2023</a:t>
            </a:r>
            <a:endParaRPr sz="2400" b="1" dirty="0">
              <a:solidFill>
                <a:schemeClr val="bg1"/>
              </a:solidFill>
              <a:highlight>
                <a:srgbClr val="000080"/>
              </a:highlight>
              <a:latin typeface="Calibri"/>
              <a:ea typeface="Calibri"/>
              <a:cs typeface="Calibri"/>
              <a:sym typeface="Calibri"/>
            </a:endParaRPr>
          </a:p>
        </p:txBody>
      </p:sp>
      <p:pic>
        <p:nvPicPr>
          <p:cNvPr id="5" name="Google Shape;363;p2">
            <a:extLst>
              <a:ext uri="{FF2B5EF4-FFF2-40B4-BE49-F238E27FC236}">
                <a16:creationId xmlns:a16="http://schemas.microsoft.com/office/drawing/2014/main" id="{40D67F5C-6931-4AF1-F7F2-315348DCE9DB}"/>
              </a:ext>
            </a:extLst>
          </p:cNvPr>
          <p:cNvPicPr preferRelativeResize="0"/>
          <p:nvPr/>
        </p:nvPicPr>
        <p:blipFill>
          <a:blip r:embed="rId2">
            <a:alphaModFix/>
          </a:blip>
          <a:stretch>
            <a:fillRect/>
          </a:stretch>
        </p:blipFill>
        <p:spPr>
          <a:xfrm>
            <a:off x="4572000" y="3657019"/>
            <a:ext cx="1930276" cy="1164024"/>
          </a:xfrm>
          <a:prstGeom prst="rect">
            <a:avLst/>
          </a:prstGeom>
          <a:noFill/>
          <a:ln>
            <a:noFill/>
          </a:ln>
        </p:spPr>
      </p:pic>
      <p:pic>
        <p:nvPicPr>
          <p:cNvPr id="6" name="Google Shape;364;p2">
            <a:extLst>
              <a:ext uri="{FF2B5EF4-FFF2-40B4-BE49-F238E27FC236}">
                <a16:creationId xmlns:a16="http://schemas.microsoft.com/office/drawing/2014/main" id="{B260F8B3-042B-70AF-96B0-F34B14AC1C54}"/>
              </a:ext>
            </a:extLst>
          </p:cNvPr>
          <p:cNvPicPr preferRelativeResize="0"/>
          <p:nvPr/>
        </p:nvPicPr>
        <p:blipFill>
          <a:blip r:embed="rId3">
            <a:alphaModFix/>
          </a:blip>
          <a:stretch>
            <a:fillRect/>
          </a:stretch>
        </p:blipFill>
        <p:spPr>
          <a:xfrm>
            <a:off x="6137979" y="2107492"/>
            <a:ext cx="2690037" cy="1718995"/>
          </a:xfrm>
          <a:prstGeom prst="rect">
            <a:avLst/>
          </a:prstGeom>
          <a:noFill/>
          <a:ln>
            <a:noFill/>
          </a:ln>
        </p:spPr>
      </p:pic>
      <p:pic>
        <p:nvPicPr>
          <p:cNvPr id="2050" name="Picture 2" descr="May be an image of text that says 'Daffodil &quot;University ·十ト十ト· HARMONY Co-funded Proa Jnion uropear THE INTERNATIONAL AFFAIRS OFFICE ORGANIZING WEEK-LONG WORKSHOP ON GLOBAL STUDENT OPPORTUNITY WEEK SPRING 2023 Open For All Benifits Boost your confidence Build your networking by meeting new people Learn about foreign countries and cultures Improve your understanding of foreign educational systems Explore About •Camps Exchange Programs ። FEBRUARY 25 MARCH 02 HAVE Q&amp;A SESSION 11:00 AM 12:30 PM 02:30 PM 03:30 PM REGISTER NOW BE INTERNATIONAL DON'T MISS THE OPPORTUNITY !!'">
            <a:extLst>
              <a:ext uri="{FF2B5EF4-FFF2-40B4-BE49-F238E27FC236}">
                <a16:creationId xmlns:a16="http://schemas.microsoft.com/office/drawing/2014/main" id="{1B6B5998-1728-C361-7F67-8772FEE58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51" y="1112938"/>
            <a:ext cx="3708105" cy="3708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description available.">
            <a:extLst>
              <a:ext uri="{FF2B5EF4-FFF2-40B4-BE49-F238E27FC236}">
                <a16:creationId xmlns:a16="http://schemas.microsoft.com/office/drawing/2014/main" id="{2955223C-C021-3F3F-66B1-9F8129CA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90300"/>
            <a:ext cx="2789275" cy="209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87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4E0F-D4C9-1F3A-6F55-8646C82C8C91}"/>
              </a:ext>
            </a:extLst>
          </p:cNvPr>
          <p:cNvSpPr>
            <a:spLocks noGrp="1"/>
          </p:cNvSpPr>
          <p:nvPr>
            <p:ph type="title"/>
          </p:nvPr>
        </p:nvSpPr>
        <p:spPr>
          <a:xfrm>
            <a:off x="468276" y="313972"/>
            <a:ext cx="4220683" cy="281451"/>
          </a:xfrm>
        </p:spPr>
        <p:txBody>
          <a:bodyPr>
            <a:noAutofit/>
          </a:bodyPr>
          <a:lstStyle/>
          <a:p>
            <a:r>
              <a:rPr lang="en-BD" sz="2300" cap="none" dirty="0">
                <a:solidFill>
                  <a:schemeClr val="bg1"/>
                </a:solidFill>
                <a:highlight>
                  <a:srgbClr val="000080"/>
                </a:highlight>
              </a:rPr>
              <a:t>New Tie-ups And Promote Student Initiatives from Friends Teahouses</a:t>
            </a:r>
          </a:p>
        </p:txBody>
      </p:sp>
      <p:pic>
        <p:nvPicPr>
          <p:cNvPr id="3076" name="Picture 4" descr="May be an image of 13 people, people standing and indoor">
            <a:extLst>
              <a:ext uri="{FF2B5EF4-FFF2-40B4-BE49-F238E27FC236}">
                <a16:creationId xmlns:a16="http://schemas.microsoft.com/office/drawing/2014/main" id="{76B1B9F9-C4C0-574B-4643-87A7920E3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737" y="2849302"/>
            <a:ext cx="2906161" cy="22025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y be an image of text">
            <a:extLst>
              <a:ext uri="{FF2B5EF4-FFF2-40B4-BE49-F238E27FC236}">
                <a16:creationId xmlns:a16="http://schemas.microsoft.com/office/drawing/2014/main" id="{E38394E5-B516-0234-5232-11851A7EE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76" y="1333351"/>
            <a:ext cx="3925362" cy="22025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y be an image of 2 people and people standing">
            <a:extLst>
              <a:ext uri="{FF2B5EF4-FFF2-40B4-BE49-F238E27FC236}">
                <a16:creationId xmlns:a16="http://schemas.microsoft.com/office/drawing/2014/main" id="{F3C6AEB3-5357-A685-8339-D912A877F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898" y="2111374"/>
            <a:ext cx="2406912" cy="16075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y be an image of 2 people, people standing and indoor">
            <a:extLst>
              <a:ext uri="{FF2B5EF4-FFF2-40B4-BE49-F238E27FC236}">
                <a16:creationId xmlns:a16="http://schemas.microsoft.com/office/drawing/2014/main" id="{7E5D088E-E187-941E-6E48-7C7C08BCA5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97978" y="72581"/>
            <a:ext cx="2681894" cy="203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36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
          <p:cNvSpPr txBox="1">
            <a:spLocks noGrp="1"/>
          </p:cNvSpPr>
          <p:nvPr>
            <p:ph type="title"/>
          </p:nvPr>
        </p:nvSpPr>
        <p:spPr>
          <a:xfrm>
            <a:off x="-1493682" y="231017"/>
            <a:ext cx="8697600" cy="1088083"/>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lt1"/>
              </a:buClr>
              <a:buSzPct val="135265"/>
              <a:buFont typeface="Nunito"/>
              <a:buNone/>
            </a:pPr>
            <a:r>
              <a:rPr lang="en-US" sz="2000" cap="none" dirty="0">
                <a:solidFill>
                  <a:schemeClr val="bg1"/>
                </a:solidFill>
                <a:highlight>
                  <a:srgbClr val="000080"/>
                </a:highlight>
                <a:latin typeface="Nunito"/>
                <a:ea typeface="Nunito"/>
                <a:cs typeface="Nunito"/>
                <a:sym typeface="Nunito"/>
              </a:rPr>
              <a:t>Intensive Workshop on Digital Storytelling and </a:t>
            </a:r>
            <a:br>
              <a:rPr lang="en-US" sz="2000" cap="none" dirty="0">
                <a:solidFill>
                  <a:schemeClr val="bg1"/>
                </a:solidFill>
                <a:highlight>
                  <a:srgbClr val="000080"/>
                </a:highlight>
                <a:latin typeface="Nunito"/>
                <a:ea typeface="Nunito"/>
                <a:cs typeface="Nunito"/>
                <a:sym typeface="Nunito"/>
              </a:rPr>
            </a:br>
            <a:r>
              <a:rPr lang="en-US" sz="2000" cap="none" dirty="0">
                <a:solidFill>
                  <a:schemeClr val="bg1"/>
                </a:solidFill>
                <a:highlight>
                  <a:srgbClr val="000080"/>
                </a:highlight>
                <a:latin typeface="Nunito"/>
                <a:ea typeface="Nunito"/>
                <a:cs typeface="Nunito"/>
                <a:sym typeface="Nunito"/>
              </a:rPr>
              <a:t>Making of a documentary WHEELS OF HOPE </a:t>
            </a:r>
            <a:endParaRPr sz="2000" b="0" i="0" u="none" strike="noStrike" cap="none" dirty="0">
              <a:solidFill>
                <a:schemeClr val="bg1"/>
              </a:solidFill>
              <a:highlight>
                <a:srgbClr val="000080"/>
              </a:highlight>
              <a:latin typeface="Nunito"/>
              <a:ea typeface="Nunito"/>
              <a:cs typeface="Nunito"/>
              <a:sym typeface="Nunito"/>
            </a:endParaRPr>
          </a:p>
        </p:txBody>
      </p:sp>
      <p:pic>
        <p:nvPicPr>
          <p:cNvPr id="4098" name="Picture 2" descr="May be an image of 7 people, people sitting, people standing and indoor">
            <a:extLst>
              <a:ext uri="{FF2B5EF4-FFF2-40B4-BE49-F238E27FC236}">
                <a16:creationId xmlns:a16="http://schemas.microsoft.com/office/drawing/2014/main" id="{70889AD1-BAE2-63D8-CFCB-FCE321FEA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2" y="1587620"/>
            <a:ext cx="4210641" cy="2652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y be an image of 10 people, people standing, people sitting and indoor">
            <a:extLst>
              <a:ext uri="{FF2B5EF4-FFF2-40B4-BE49-F238E27FC236}">
                <a16:creationId xmlns:a16="http://schemas.microsoft.com/office/drawing/2014/main" id="{20086219-2802-2CDD-9B9C-F33CE25E5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451" y="2612596"/>
            <a:ext cx="3089660" cy="24717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y be an image of 11 people, people standing and indoor">
            <a:extLst>
              <a:ext uri="{FF2B5EF4-FFF2-40B4-BE49-F238E27FC236}">
                <a16:creationId xmlns:a16="http://schemas.microsoft.com/office/drawing/2014/main" id="{D7E0A155-2F08-3C06-CEF2-9A6206B60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736" y="381730"/>
            <a:ext cx="2654816" cy="21238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4" name="Google Shape;374;g22c5475e785_0_1695"/>
          <p:cNvSpPr txBox="1">
            <a:spLocks noGrp="1"/>
          </p:cNvSpPr>
          <p:nvPr>
            <p:ph type="title"/>
          </p:nvPr>
        </p:nvSpPr>
        <p:spPr>
          <a:xfrm>
            <a:off x="585779" y="312637"/>
            <a:ext cx="6863124" cy="52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ct val="135265"/>
              <a:buFont typeface="Nunito"/>
              <a:buNone/>
            </a:pPr>
            <a:r>
              <a:rPr lang="en" sz="2000" b="1" dirty="0">
                <a:solidFill>
                  <a:schemeClr val="bg1"/>
                </a:solidFill>
                <a:highlight>
                  <a:srgbClr val="000080"/>
                </a:highlight>
              </a:rPr>
              <a:t>Workshop and Sessions on Digital Storytelling and informative making for Students of MCT and JMC</a:t>
            </a:r>
            <a:endParaRPr sz="2400" b="0" i="0" u="none" strike="noStrike" cap="none" dirty="0">
              <a:solidFill>
                <a:schemeClr val="bg1"/>
              </a:solidFill>
              <a:highlight>
                <a:srgbClr val="000080"/>
              </a:highlight>
              <a:latin typeface="Nunito"/>
              <a:ea typeface="Nunito"/>
              <a:cs typeface="Nunito"/>
              <a:sym typeface="Nunito"/>
            </a:endParaRPr>
          </a:p>
        </p:txBody>
      </p:sp>
      <p:pic>
        <p:nvPicPr>
          <p:cNvPr id="375" name="Google Shape;375;g22c5475e785_0_1695"/>
          <p:cNvPicPr preferRelativeResize="0"/>
          <p:nvPr/>
        </p:nvPicPr>
        <p:blipFill rotWithShape="1">
          <a:blip r:embed="rId3">
            <a:alphaModFix/>
          </a:blip>
          <a:srcRect t="8642" r="36357" b="14013"/>
          <a:stretch/>
        </p:blipFill>
        <p:spPr>
          <a:xfrm>
            <a:off x="509440" y="1414129"/>
            <a:ext cx="3198191" cy="2286001"/>
          </a:xfrm>
          <a:prstGeom prst="rect">
            <a:avLst/>
          </a:prstGeom>
          <a:noFill/>
          <a:ln>
            <a:noFill/>
          </a:ln>
        </p:spPr>
      </p:pic>
      <p:pic>
        <p:nvPicPr>
          <p:cNvPr id="376" name="Google Shape;376;g22c5475e785_0_1695"/>
          <p:cNvPicPr preferRelativeResize="0"/>
          <p:nvPr/>
        </p:nvPicPr>
        <p:blipFill>
          <a:blip r:embed="rId4">
            <a:alphaModFix/>
          </a:blip>
          <a:stretch>
            <a:fillRect/>
          </a:stretch>
        </p:blipFill>
        <p:spPr>
          <a:xfrm>
            <a:off x="4017341" y="1212112"/>
            <a:ext cx="4711989" cy="2817628"/>
          </a:xfrm>
          <a:prstGeom prst="rect">
            <a:avLst/>
          </a:prstGeom>
          <a:noFill/>
          <a:ln>
            <a:noFill/>
          </a:ln>
        </p:spPr>
      </p:pic>
      <p:pic>
        <p:nvPicPr>
          <p:cNvPr id="377" name="Google Shape;377;g22c5475e785_0_1695"/>
          <p:cNvPicPr preferRelativeResize="0"/>
          <p:nvPr/>
        </p:nvPicPr>
        <p:blipFill>
          <a:blip r:embed="rId5">
            <a:alphaModFix/>
          </a:blip>
          <a:stretch>
            <a:fillRect/>
          </a:stretch>
        </p:blipFill>
        <p:spPr>
          <a:xfrm>
            <a:off x="2796364" y="2628401"/>
            <a:ext cx="4199860" cy="21456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2">
            <a:extLst>
              <a:ext uri="{FF2B5EF4-FFF2-40B4-BE49-F238E27FC236}">
                <a16:creationId xmlns:a16="http://schemas.microsoft.com/office/drawing/2014/main" id="{344D4FDF-8D4E-4674-AC9A-F77CA1B7C5C2}"/>
              </a:ext>
            </a:extLst>
          </p:cNvPr>
          <p:cNvSpPr txBox="1"/>
          <p:nvPr/>
        </p:nvSpPr>
        <p:spPr>
          <a:xfrm>
            <a:off x="219657" y="189531"/>
            <a:ext cx="8148165"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bg1"/>
                </a:solidFill>
                <a:highlight>
                  <a:srgbClr val="000080"/>
                </a:highlight>
              </a:rPr>
              <a:t>Info &amp; Presentation Session</a:t>
            </a:r>
            <a:endParaRPr sz="2200" b="1" dirty="0">
              <a:solidFill>
                <a:schemeClr val="bg1"/>
              </a:solidFill>
              <a:highlight>
                <a:srgbClr val="000080"/>
              </a:highlight>
            </a:endParaRPr>
          </a:p>
          <a:p>
            <a:pPr marL="0" lvl="0" indent="0" algn="ctr" rtl="0">
              <a:spcBef>
                <a:spcPts val="0"/>
              </a:spcBef>
              <a:spcAft>
                <a:spcPts val="0"/>
              </a:spcAft>
              <a:buNone/>
            </a:pPr>
            <a:r>
              <a:rPr lang="en" sz="2200" b="1" dirty="0">
                <a:solidFill>
                  <a:schemeClr val="bg1"/>
                </a:solidFill>
                <a:highlight>
                  <a:srgbClr val="000080"/>
                </a:highlight>
              </a:rPr>
              <a:t>Responsibilities and Functions of a Department Coordination Context of Internationalization"</a:t>
            </a:r>
            <a:endParaRPr sz="2200" b="1" dirty="0">
              <a:solidFill>
                <a:schemeClr val="bg1"/>
              </a:solidFill>
              <a:highlight>
                <a:srgbClr val="000080"/>
              </a:highlight>
            </a:endParaRPr>
          </a:p>
          <a:p>
            <a:pPr marL="0" lvl="0" indent="0" algn="ctr" rtl="0">
              <a:spcBef>
                <a:spcPts val="0"/>
              </a:spcBef>
              <a:spcAft>
                <a:spcPts val="0"/>
              </a:spcAft>
              <a:buNone/>
            </a:pPr>
            <a:endParaRPr sz="2200" b="1" dirty="0">
              <a:solidFill>
                <a:schemeClr val="bg1"/>
              </a:solidFill>
              <a:highlight>
                <a:srgbClr val="000080"/>
              </a:highlight>
            </a:endParaRPr>
          </a:p>
        </p:txBody>
      </p:sp>
      <p:pic>
        <p:nvPicPr>
          <p:cNvPr id="6" name="Google Shape;361;p2">
            <a:extLst>
              <a:ext uri="{FF2B5EF4-FFF2-40B4-BE49-F238E27FC236}">
                <a16:creationId xmlns:a16="http://schemas.microsoft.com/office/drawing/2014/main" id="{C02A846A-483E-F38C-446D-53C6F2D93041}"/>
              </a:ext>
            </a:extLst>
          </p:cNvPr>
          <p:cNvPicPr preferRelativeResize="0"/>
          <p:nvPr/>
        </p:nvPicPr>
        <p:blipFill>
          <a:blip r:embed="rId2">
            <a:alphaModFix/>
          </a:blip>
          <a:stretch>
            <a:fillRect/>
          </a:stretch>
        </p:blipFill>
        <p:spPr>
          <a:xfrm>
            <a:off x="5032203" y="1445664"/>
            <a:ext cx="3520373" cy="2225992"/>
          </a:xfrm>
          <a:prstGeom prst="rect">
            <a:avLst/>
          </a:prstGeom>
          <a:noFill/>
          <a:ln>
            <a:noFill/>
          </a:ln>
        </p:spPr>
      </p:pic>
      <p:pic>
        <p:nvPicPr>
          <p:cNvPr id="5" name="Google Shape;360;p2">
            <a:extLst>
              <a:ext uri="{FF2B5EF4-FFF2-40B4-BE49-F238E27FC236}">
                <a16:creationId xmlns:a16="http://schemas.microsoft.com/office/drawing/2014/main" id="{EE34AEC7-72C3-875E-6805-38DA7EFC868C}"/>
              </a:ext>
            </a:extLst>
          </p:cNvPr>
          <p:cNvPicPr preferRelativeResize="0"/>
          <p:nvPr/>
        </p:nvPicPr>
        <p:blipFill>
          <a:blip r:embed="rId3">
            <a:alphaModFix/>
          </a:blip>
          <a:stretch>
            <a:fillRect/>
          </a:stretch>
        </p:blipFill>
        <p:spPr>
          <a:xfrm>
            <a:off x="4657060" y="2984517"/>
            <a:ext cx="2849525" cy="1943272"/>
          </a:xfrm>
          <a:prstGeom prst="rect">
            <a:avLst/>
          </a:prstGeom>
          <a:noFill/>
          <a:ln>
            <a:noFill/>
          </a:ln>
        </p:spPr>
      </p:pic>
      <p:pic>
        <p:nvPicPr>
          <p:cNvPr id="5122" name="Picture 2" descr="May be an image of 17 people, people sitting and indoor">
            <a:extLst>
              <a:ext uri="{FF2B5EF4-FFF2-40B4-BE49-F238E27FC236}">
                <a16:creationId xmlns:a16="http://schemas.microsoft.com/office/drawing/2014/main" id="{D973EC4A-F042-88B0-3199-BCEEEDD52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7" y="1728384"/>
            <a:ext cx="4570437" cy="232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7035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{0BC433B9-BC29-824A-A63B-6076DAF96ECA}tf10001073_mac</Template>
  <TotalTime>147</TotalTime>
  <Words>155</Words>
  <Application>Microsoft Macintosh PowerPoint</Application>
  <PresentationFormat>On-screen Show (16:9)</PresentationFormat>
  <Paragraphs>14</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Tw Cen MT</vt:lpstr>
      <vt:lpstr>Calibri</vt:lpstr>
      <vt:lpstr>Nunito</vt:lpstr>
      <vt:lpstr>Droplet</vt:lpstr>
      <vt:lpstr>PowerPoint Presentation</vt:lpstr>
      <vt:lpstr>Harmony Project lab and FRIENDs Teahouses (WP3/D3.2 and D3.3)</vt:lpstr>
      <vt:lpstr>Internationalization &amp; information Session for Students and Staffs (WP3/D3.1)</vt:lpstr>
      <vt:lpstr>PowerPoint Presentation</vt:lpstr>
      <vt:lpstr>PowerPoint Presentation</vt:lpstr>
      <vt:lpstr>New Tie-ups And Promote Student Initiatives from Friends Teahouses</vt:lpstr>
      <vt:lpstr>Intensive Workshop on Digital Storytelling and  Making of a documentary WHEELS OF HOPE </vt:lpstr>
      <vt:lpstr>Workshop and Sessions on Digital Storytelling and informative making for Students of MCT and JMC</vt:lpstr>
      <vt:lpstr>PowerPoint Presentation</vt:lpstr>
      <vt:lpstr>Project Information in Institution’s Internationalization Leaflet to share among students, teachers and among global partners</vt:lpstr>
      <vt:lpstr>Introducing Visitors with CBHE Harmony Project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cp:revision>
  <dcterms:modified xsi:type="dcterms:W3CDTF">2023-04-12T04:38:50Z</dcterms:modified>
</cp:coreProperties>
</file>