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0" r:id="rId2"/>
    <p:sldId id="284" r:id="rId3"/>
    <p:sldId id="296" r:id="rId4"/>
    <p:sldId id="299" r:id="rId5"/>
    <p:sldId id="319" r:id="rId6"/>
    <p:sldId id="307" r:id="rId7"/>
    <p:sldId id="308" r:id="rId8"/>
    <p:sldId id="309" r:id="rId9"/>
    <p:sldId id="314" r:id="rId10"/>
    <p:sldId id="317" r:id="rId11"/>
    <p:sldId id="312" r:id="rId12"/>
    <p:sldId id="313" r:id="rId13"/>
    <p:sldId id="29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02859D-2DF5-430E-834B-2BFB32CE6937}">
          <p14:sldIdLst>
            <p14:sldId id="280"/>
            <p14:sldId id="284"/>
            <p14:sldId id="296"/>
            <p14:sldId id="299"/>
            <p14:sldId id="319"/>
            <p14:sldId id="307"/>
            <p14:sldId id="308"/>
            <p14:sldId id="309"/>
            <p14:sldId id="314"/>
            <p14:sldId id="317"/>
            <p14:sldId id="312"/>
            <p14:sldId id="313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FC0"/>
    <a:srgbClr val="FFA38B"/>
    <a:srgbClr val="A7BCD6"/>
    <a:srgbClr val="B5E3D8"/>
    <a:srgbClr val="FF0000"/>
    <a:srgbClr val="FDD26E"/>
    <a:srgbClr val="FF3399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F8074-555D-483D-8D76-DF2896648A41}" v="511" dt="2021-10-04T10:56:29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91094" autoAdjust="0"/>
  </p:normalViewPr>
  <p:slideViewPr>
    <p:cSldViewPr snapToGrid="0">
      <p:cViewPr varScale="1">
        <p:scale>
          <a:sx n="105" d="100"/>
          <a:sy n="105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5B2FA-A432-43EC-9079-5C9A94AB67EA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A76AF-B9BB-4BC9-99E1-2B39161C1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4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A76AF-B9BB-4BC9-99E1-2B39161C1C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8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A76AF-B9BB-4BC9-99E1-2B39161C1C5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9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50B1-E170-4C87-BF4E-24A856797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34863-A774-4413-8F31-EA4E67EE5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D1ADF-7452-4E34-B11F-0C2E11F0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0FD62-C0CD-4E49-AEFF-63F400B53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31D2D-051C-4880-AD92-7B2947AB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12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ED3E-AE3B-4FCE-B908-ACBA6B7E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28DDD-961C-45C4-B6B2-1A4FE04E5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6735-8E4E-4F5A-81AE-A1980F98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5A418-2722-4ED7-B55E-15927AE09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636F-9C48-4372-9EDD-C7FC92F3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6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3CB70-C0AD-414E-9CD7-2B9AE78D3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B4153-88BE-4FA2-B5D9-02A41E40C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74633-CE0D-43A1-B423-08273C36C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E22D3-F7E6-4930-BADB-2DD58871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16602-1CFE-40E9-877B-53C36690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28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E2E8-5ECF-4D2A-856C-A37A7E31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4848F-DB6B-4C4C-8901-B4DECE8DC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4A59-CC39-4513-8C59-5FDB92AA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30A12-FE29-48DA-9800-1CB6DE611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E16E-D79D-48E3-8D87-3003C854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16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BAF61-7FB1-418B-AAD6-69C8BF53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D8B6E-B989-45B7-A871-B04C8EFAB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B74FE-A2A8-42A2-9B35-07ED1D39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9AF72-D814-4E9C-8291-9E441602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8C05A-74A4-4961-803C-D17B32DB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81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E90D-BDBA-4842-90EA-91820B03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CBDB4-29B4-428B-B298-208454A25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59D80-2510-46F9-9172-D72F74D8B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C0C02-3742-4F92-814C-46C725FB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BC78B-5D4D-4863-A166-54319ABF3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2FC25-8C7B-41C2-ACD0-D4D125D2E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2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02DB-FE3E-4531-BBD1-E73AFE1B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76B70-3C40-4166-B2BC-592A1A4F0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297C7-1B12-4406-8398-E906E887F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199F16-80D2-4BBA-ABEC-89CBB9563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2979-CE72-4489-B4A2-F8EEA789C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DB93F-D06E-4BFE-BE2A-CBDB2EAB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F9B35F-D9C3-4884-BF01-D440425A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B2EC0-AFC4-443D-A2BF-F1FE5218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52889-793C-4322-A570-A1A139A2E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66E86-AA29-4651-AEC5-77C19505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68855-721E-4056-9969-81BE7573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7F6CD-5F41-4E86-9092-26FCF0DC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5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0D134F-7909-4EB3-9D1D-53BBDFCF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1AB5A0-29F9-4897-B17A-2FD0ED5C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F5498-E476-41BF-9C32-B6F41730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6A9EC-CB47-45DC-A2E0-C642EE219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A6AD-BBA7-4B6D-92F9-4385149AF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DA8DA-F228-4E36-A1DD-42119BF7F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79625-3BD4-4467-A4F0-E369316E0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CA3C5-38E7-434C-A08E-6AE9655BF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4159C-631C-43DA-8F70-8FD84F42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00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DC94-9646-42C2-8E55-CFBF9CB38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F28A0-CB3C-4C4C-9345-4C142711B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3ED55-B03E-4E5F-87C2-DB34A7A64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8276C-937A-42A6-AC9A-5BB28CD4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B22FF-32AF-4DE4-9913-8A242A2C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A9027-A9B2-4D97-AA36-DEA9B25B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23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3E744A-1828-40C3-B004-C7D98518E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7DDEB-56BB-4CC2-A1A2-5EC1D244C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F4552-024E-430B-BFF6-C0699D69F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0618-8850-4627-9D66-B84DF8982FD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D449-3904-4473-8E2F-8DF40A662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E2263-6B03-4202-BE26-72D445729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1B837-3AD6-419F-80BC-4EFE1E896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59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christina.armutlieva@vumk.eu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harvardbusiness.org/what-makes-storytelling-so-effective-for-learnin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826" y="1633445"/>
            <a:ext cx="11434934" cy="30975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Towards Intercultural Engagement and Cultural Diversity through FRIENDS Teahouses Operation and Digital Storytelling</a:t>
            </a:r>
            <a:r>
              <a:rPr lang="en-US" sz="3000" b="1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30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sz="2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HARMONY National Conference and Project Consortium Meeting</a:t>
            </a:r>
            <a:r>
              <a:rPr lang="en-US" sz="2600" b="1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6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sz="22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3 November 2022</a:t>
            </a:r>
            <a:endParaRPr lang="en-GB" sz="22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064" y="5014642"/>
            <a:ext cx="10773623" cy="8399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Christina </a:t>
            </a:r>
            <a:r>
              <a:rPr lang="en-US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Armutlieva</a:t>
            </a:r>
            <a:endParaRPr lang="en-US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Varna 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University of Management, Bulgaria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7DBCD6-E0F2-4A69-8999-BD0F11C9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1578"/>
            <a:ext cx="12192000" cy="876422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637" y="304619"/>
            <a:ext cx="2718198" cy="81774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26" y="304619"/>
            <a:ext cx="3307496" cy="9447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637" y="400303"/>
            <a:ext cx="2276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533" y="1252477"/>
            <a:ext cx="10910933" cy="57063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3.3.1. Digital Storytelling: A How-To Manual</a:t>
            </a:r>
            <a:endParaRPr lang="en-GB" sz="3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36" y="2093079"/>
            <a:ext cx="11001467" cy="3302158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Aims to equip the students with initial knowledge and basic skills necessary for the elaboration of an interesting and inspirational digital story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Provides instructions and insights into the process of elaboration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Details the assessment criteria and procedures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Storytelling and storyboard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The writing process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The power of visuals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The role of digital media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5596368"/>
            <a:ext cx="2276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4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637" y="851894"/>
            <a:ext cx="10887516" cy="714233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3.3.2. Digital Storytelling Contests</a:t>
            </a:r>
            <a:endParaRPr lang="en-GB" sz="34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36" y="2093079"/>
            <a:ext cx="11001467" cy="330215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5596368"/>
            <a:ext cx="2276475" cy="9525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145928"/>
              </p:ext>
            </p:extLst>
          </p:nvPr>
        </p:nvGraphicFramePr>
        <p:xfrm>
          <a:off x="564995" y="1654925"/>
          <a:ext cx="11143545" cy="48997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95318">
                  <a:extLst>
                    <a:ext uri="{9D8B030D-6E8A-4147-A177-3AD203B41FA5}">
                      <a16:colId xmlns:a16="http://schemas.microsoft.com/office/drawing/2014/main" val="3596474148"/>
                    </a:ext>
                  </a:extLst>
                </a:gridCol>
                <a:gridCol w="1491792">
                  <a:extLst>
                    <a:ext uri="{9D8B030D-6E8A-4147-A177-3AD203B41FA5}">
                      <a16:colId xmlns:a16="http://schemas.microsoft.com/office/drawing/2014/main" val="753916381"/>
                    </a:ext>
                  </a:extLst>
                </a:gridCol>
                <a:gridCol w="2077080">
                  <a:extLst>
                    <a:ext uri="{9D8B030D-6E8A-4147-A177-3AD203B41FA5}">
                      <a16:colId xmlns:a16="http://schemas.microsoft.com/office/drawing/2014/main" val="2146290552"/>
                    </a:ext>
                  </a:extLst>
                </a:gridCol>
                <a:gridCol w="3979355">
                  <a:extLst>
                    <a:ext uri="{9D8B030D-6E8A-4147-A177-3AD203B41FA5}">
                      <a16:colId xmlns:a16="http://schemas.microsoft.com/office/drawing/2014/main" val="1387358685"/>
                    </a:ext>
                  </a:extLst>
                </a:gridCol>
              </a:tblGrid>
              <a:tr h="46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ACTIVITY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RESPONSIBLE</a:t>
                      </a: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DEADLINES</a:t>
                      </a: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REMARKS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8774"/>
                  </a:ext>
                </a:extLst>
              </a:tr>
              <a:tr h="481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1. Digital Storytelling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Contest announcement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 HEIs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14.11.2022</a:t>
                      </a: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Online and offline at all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Asian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57617"/>
                  </a:ext>
                </a:extLst>
              </a:tr>
              <a:tr h="5889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 Ongoing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</a:t>
                      </a: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romotion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of the Digital Storytelling Contest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 HEIs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14.11.2022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– 28.02.2023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Online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and offline promotion at the 7 Asian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64120"/>
                  </a:ext>
                </a:extLst>
              </a:tr>
              <a:tr h="7180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 Digital Storytelling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Contest: </a:t>
                      </a: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consultations and support to students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 HEIs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14.11.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– 31.01.2023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Asian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HEIs IROs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24832"/>
                  </a:ext>
                </a:extLst>
              </a:tr>
              <a:tr h="7180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 Digital Storytelling Contest: drafting, crafting,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editing, finalizing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 HEIs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14.11.2022 – 28.02.2023</a:t>
                      </a: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Digital stories’ development,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pre-production, production and post-production by all Asian HEIs’ students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084014"/>
                  </a:ext>
                </a:extLst>
              </a:tr>
              <a:tr h="5889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 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Deadline for online submission of students’ digital stories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 HEIs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28.02.2023</a:t>
                      </a: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At least 105 digital stories submitted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03821"/>
                  </a:ext>
                </a:extLst>
              </a:tr>
              <a:tr h="481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 Digital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Storytelling Contest: assessment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 HEIs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31.03.2023</a:t>
                      </a: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Online and offline at all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Asian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73963"/>
                  </a:ext>
                </a:extLst>
              </a:tr>
              <a:tr h="7825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7. Digital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Storytelling Contest: results publication online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 HEIs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01.04.2023</a:t>
                      </a:r>
                    </a:p>
                  </a:txBody>
                  <a:tcPr marL="8832" marR="8832" marT="8832" marB="0" anchor="ctr">
                    <a:solidFill>
                      <a:srgbClr val="A7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Lists of approved Student Boot Camp participants sent to VUM (3 per Asian HEI)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A7B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993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8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296" y="1037087"/>
            <a:ext cx="11250600" cy="57063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3.3.3. Student Boot Camp</a:t>
            </a:r>
            <a:endParaRPr lang="en-GB" sz="34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36" y="2093079"/>
            <a:ext cx="11001467" cy="330215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5596368"/>
            <a:ext cx="2276475" cy="9525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17927"/>
              </p:ext>
            </p:extLst>
          </p:nvPr>
        </p:nvGraphicFramePr>
        <p:xfrm>
          <a:off x="490296" y="1770697"/>
          <a:ext cx="11250600" cy="47902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35091">
                  <a:extLst>
                    <a:ext uri="{9D8B030D-6E8A-4147-A177-3AD203B41FA5}">
                      <a16:colId xmlns:a16="http://schemas.microsoft.com/office/drawing/2014/main" val="3596474148"/>
                    </a:ext>
                  </a:extLst>
                </a:gridCol>
                <a:gridCol w="1820163">
                  <a:extLst>
                    <a:ext uri="{9D8B030D-6E8A-4147-A177-3AD203B41FA5}">
                      <a16:colId xmlns:a16="http://schemas.microsoft.com/office/drawing/2014/main" val="753916381"/>
                    </a:ext>
                  </a:extLst>
                </a:gridCol>
                <a:gridCol w="1820163">
                  <a:extLst>
                    <a:ext uri="{9D8B030D-6E8A-4147-A177-3AD203B41FA5}">
                      <a16:colId xmlns:a16="http://schemas.microsoft.com/office/drawing/2014/main" val="258032716"/>
                    </a:ext>
                  </a:extLst>
                </a:gridCol>
                <a:gridCol w="3675183">
                  <a:extLst>
                    <a:ext uri="{9D8B030D-6E8A-4147-A177-3AD203B41FA5}">
                      <a16:colId xmlns:a16="http://schemas.microsoft.com/office/drawing/2014/main" val="1387358685"/>
                    </a:ext>
                  </a:extLst>
                </a:gridCol>
              </a:tblGrid>
              <a:tr h="287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ACTIVITY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RESPONSIBLE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DEADLINE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REMARKS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767392"/>
                  </a:ext>
                </a:extLst>
              </a:tr>
              <a:tr h="6271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1. Student participants’ soft passport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copies submission to VUM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03.04.2023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Readable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copies of valid student passports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57617"/>
                  </a:ext>
                </a:extLst>
              </a:tr>
              <a:tr h="782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Visa invitation letters (originals and soft copies) sent to all 7 Asian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VUM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14.04.2023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64120"/>
                  </a:ext>
                </a:extLst>
              </a:tr>
              <a:tr h="5993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 Visa applications submission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17.-28.04.2023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Detailed visa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application info to be provided by VUM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24832"/>
                  </a:ext>
                </a:extLst>
              </a:tr>
              <a:tr h="5718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 F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light tickets purchase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UniZar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16.07.2023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Bulk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purchase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084014"/>
                  </a:ext>
                </a:extLst>
              </a:tr>
              <a:tr h="587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 Asian students arrival to VUM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02.07.2023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Arrival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to Varna Airport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03821"/>
                  </a:ext>
                </a:extLst>
              </a:tr>
              <a:tr h="553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 Boot Camp conduct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VUM</a:t>
                      </a: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03.-14.07.2023</a:t>
                      </a: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At VUM premises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 Varna or Dobrich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73963"/>
                  </a:ext>
                </a:extLst>
              </a:tr>
              <a:tr h="780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7. Asian students departure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from VUM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VUM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15.07.2023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B5E3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B5E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993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3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399089"/>
            <a:ext cx="10774228" cy="16552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400" b="1" dirty="0">
                <a:solidFill>
                  <a:srgbClr val="002060"/>
                </a:solidFill>
                <a:latin typeface="Trebuchet MS" panose="020B0603020202020204" pitchFamily="34" charset="0"/>
              </a:rPr>
              <a:t>Thank you for your time and attention.</a:t>
            </a:r>
            <a:br>
              <a:rPr lang="en-GB" sz="34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GB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Questions?</a:t>
            </a:r>
            <a:endParaRPr lang="en-GB" sz="3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3189" y="3210501"/>
            <a:ext cx="9844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u="sng" dirty="0">
              <a:solidFill>
                <a:srgbClr val="002060"/>
              </a:solidFill>
              <a:latin typeface="Trebuchet MS" panose="020B0603020202020204" pitchFamily="34" charset="0"/>
              <a:hlinkClick r:id="rId5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FRIENDS website: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rebuchet MS" panose="020B0603020202020204" pitchFamily="34" charset="0"/>
                <a:hlinkClick r:id="rId5"/>
              </a:rPr>
              <a:t>www.erasmusplusfriends.eu</a:t>
            </a:r>
          </a:p>
          <a:p>
            <a:pPr algn="ctr"/>
            <a:endParaRPr lang="en-US" sz="2000" dirty="0">
              <a:solidFill>
                <a:srgbClr val="002060"/>
              </a:solidFill>
              <a:latin typeface="Trebuchet MS" panose="020B0603020202020204" pitchFamily="34" charset="0"/>
              <a:hlinkClick r:id="rId5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Email addresses: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  <a:hlinkClick r:id="rId5"/>
              </a:rPr>
              <a:t>christina.armutlieva@vumk.eu</a:t>
            </a:r>
            <a:endParaRPr lang="en-US" sz="20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645" y="5596368"/>
            <a:ext cx="2276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533" y="1252477"/>
            <a:ext cx="10910933" cy="57063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FRIENDS and HARMONY</a:t>
            </a:r>
            <a:endParaRPr lang="en-GB" sz="3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587" y="2109457"/>
            <a:ext cx="10901879" cy="3139289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Internationalisation at Home (</a:t>
            </a:r>
            <a:r>
              <a:rPr lang="en-GB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IaH</a:t>
            </a: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) across Asia</a:t>
            </a:r>
            <a:endParaRPr lang="en-GB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IaH</a:t>
            </a: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State of the Art Infographics</a:t>
            </a:r>
            <a:endParaRPr lang="en-GB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IaH</a:t>
            </a: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Capacity Building Webinars</a:t>
            </a:r>
            <a:endParaRPr lang="en-GB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Digital Storytelling</a:t>
            </a:r>
            <a:endParaRPr lang="en-GB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002060"/>
                </a:solidFill>
                <a:latin typeface="Trebuchet MS" panose="020B0603020202020204" pitchFamily="34" charset="0"/>
              </a:rPr>
              <a:t>FRIENDS Teahouses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Student Boot Camp</a:t>
            </a:r>
          </a:p>
          <a:p>
            <a:pPr algn="just"/>
            <a:endParaRPr lang="en-GB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645" y="5665206"/>
            <a:ext cx="2276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5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664" y="941346"/>
            <a:ext cx="10823918" cy="1080570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2060"/>
                </a:solidFill>
                <a:latin typeface="Trebuchet MS" panose="020B0603020202020204" pitchFamily="34" charset="0"/>
              </a:rPr>
              <a:t>FRIENDS </a:t>
            </a:r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– HARMONY:</a:t>
            </a:r>
            <a:b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FRIENDS Teahouses and Digital Storytelling Component</a:t>
            </a:r>
            <a:endParaRPr lang="en-GB" sz="3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7056" y="2795162"/>
            <a:ext cx="7225150" cy="15208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GB" b="1" i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64947"/>
              </p:ext>
            </p:extLst>
          </p:nvPr>
        </p:nvGraphicFramePr>
        <p:xfrm>
          <a:off x="755434" y="2257322"/>
          <a:ext cx="10809148" cy="3273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04574">
                  <a:extLst>
                    <a:ext uri="{9D8B030D-6E8A-4147-A177-3AD203B41FA5}">
                      <a16:colId xmlns:a16="http://schemas.microsoft.com/office/drawing/2014/main" val="2106411258"/>
                    </a:ext>
                  </a:extLst>
                </a:gridCol>
                <a:gridCol w="5404574">
                  <a:extLst>
                    <a:ext uri="{9D8B030D-6E8A-4147-A177-3AD203B41FA5}">
                      <a16:colId xmlns:a16="http://schemas.microsoft.com/office/drawing/2014/main" val="397293425"/>
                    </a:ext>
                  </a:extLst>
                </a:gridCol>
              </a:tblGrid>
              <a:tr h="57879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FRIENDS Specific Objectives</a:t>
                      </a:r>
                      <a:endParaRPr lang="bg-BG" dirty="0"/>
                    </a:p>
                  </a:txBody>
                  <a:tcPr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HARMONY Specific Objectives</a:t>
                      </a:r>
                      <a:endParaRPr lang="bg-BG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60643"/>
                  </a:ext>
                </a:extLst>
              </a:tr>
              <a:tr h="2694757">
                <a:tc>
                  <a:txBody>
                    <a:bodyPr/>
                    <a:lstStyle/>
                    <a:p>
                      <a:pPr algn="just"/>
                      <a:r>
                        <a:rPr lang="en-GB" sz="1750" kern="120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</a:t>
                      </a:r>
                      <a:r>
                        <a:rPr lang="en-GB" sz="1750" kern="1200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750" kern="120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To build students’ intercultural knowledge and sensitivity to cultural diversity through the introduction of an</a:t>
                      </a:r>
                      <a:r>
                        <a:rPr lang="en-GB" sz="1750" kern="1200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Intercultural Passport virtual module into PC HEIs’ elective formal curriculum.</a:t>
                      </a:r>
                    </a:p>
                    <a:p>
                      <a:pPr algn="just"/>
                      <a:r>
                        <a:rPr lang="en-GB" sz="1750" kern="1200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To transform IROs into vibrant multicultural focal points through the establishment of FRIENDS Teahouse.</a:t>
                      </a:r>
                      <a:endParaRPr lang="bg-BG" sz="1750" dirty="0">
                        <a:solidFill>
                          <a:srgbClr val="00206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kern="120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</a:t>
                      </a:r>
                      <a:r>
                        <a:rPr lang="en-GB" sz="1750" kern="1200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750" kern="120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To build students’ intercultural knowledge and sensitivity to cultural diversity through digital storytelling.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kern="1200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 To transform IROs into vibrant multicultural focal points through the establishment of FRIENDS Teahouse.</a:t>
                      </a:r>
                      <a:endParaRPr lang="bg-BG" sz="1750" dirty="0" smtClean="0">
                        <a:solidFill>
                          <a:srgbClr val="002060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750" dirty="0" smtClean="0">
                        <a:solidFill>
                          <a:srgbClr val="002060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algn="just"/>
                      <a:endParaRPr lang="bg-BG" sz="1750" dirty="0">
                        <a:solidFill>
                          <a:srgbClr val="00206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489751"/>
                  </a:ext>
                </a:extLst>
              </a:tr>
            </a:tbl>
          </a:graphicData>
        </a:graphic>
      </p:graphicFrame>
      <p:pic>
        <p:nvPicPr>
          <p:cNvPr id="6" name="Picture 5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645" y="5665206"/>
            <a:ext cx="2276475" cy="952500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533" y="1252477"/>
            <a:ext cx="10910933" cy="570634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2060"/>
                </a:solidFill>
                <a:latin typeface="Trebuchet MS" panose="020B0603020202020204" pitchFamily="34" charset="0"/>
              </a:rPr>
              <a:t>FRIENDS </a:t>
            </a:r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Teahouses</a:t>
            </a:r>
            <a:endParaRPr lang="en-GB" sz="3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36" y="2093079"/>
            <a:ext cx="11001467" cy="330215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Mission</a:t>
            </a:r>
            <a:r>
              <a:rPr lang="" dirty="0">
                <a:solidFill>
                  <a:srgbClr val="002060"/>
                </a:solidFill>
                <a:latin typeface="Trebuchet MS" panose="020B0603020202020204" pitchFamily="34" charset="0"/>
              </a:rPr>
              <a:t>, 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vision</a:t>
            </a:r>
            <a:r>
              <a:rPr lang="" dirty="0">
                <a:solidFill>
                  <a:srgbClr val="002060"/>
                </a:solidFill>
                <a:latin typeface="Trebuchet MS" panose="020B0603020202020204" pitchFamily="34" charset="0"/>
              </a:rPr>
              <a:t>, values</a:t>
            </a:r>
            <a:endParaRPr lang="en-US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Home Away from Home </a:t>
            </a:r>
            <a:r>
              <a:rPr lang="en-US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Programme</a:t>
            </a:r>
            <a:endParaRPr lang="en-US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Digital 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storytelling</a:t>
            </a:r>
            <a:r>
              <a:rPr lang="bg-BG" dirty="0">
                <a:solidFill>
                  <a:srgbClr val="002060"/>
                </a:solidFill>
                <a:latin typeface="Trebuchet MS" panose="020B0603020202020204" pitchFamily="34" charset="0"/>
              </a:rPr>
              <a:t>: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 mentoring, support, assessment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Intercultural 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festivals, social gatherings, cultural events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Management and daily operation</a:t>
            </a:r>
            <a:r>
              <a:rPr lang="" dirty="0">
                <a:solidFill>
                  <a:srgbClr val="002060"/>
                </a:solidFill>
                <a:latin typeface="Trebuchet MS" panose="020B0603020202020204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just"/>
            <a:endParaRPr lang="en-GB" dirty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5596368"/>
            <a:ext cx="2276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572" y="1083240"/>
            <a:ext cx="11232313" cy="57063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3.3.4. FRIENDS Teahouses Timeline</a:t>
            </a:r>
            <a:endParaRPr lang="en-GB" sz="34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37" y="2093079"/>
            <a:ext cx="6618600" cy="84214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5596368"/>
            <a:ext cx="2276475" cy="9525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665182"/>
              </p:ext>
            </p:extLst>
          </p:nvPr>
        </p:nvGraphicFramePr>
        <p:xfrm>
          <a:off x="532849" y="1821236"/>
          <a:ext cx="11232313" cy="36766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10036">
                  <a:extLst>
                    <a:ext uri="{9D8B030D-6E8A-4147-A177-3AD203B41FA5}">
                      <a16:colId xmlns:a16="http://schemas.microsoft.com/office/drawing/2014/main" val="3596474148"/>
                    </a:ext>
                  </a:extLst>
                </a:gridCol>
                <a:gridCol w="1563624">
                  <a:extLst>
                    <a:ext uri="{9D8B030D-6E8A-4147-A177-3AD203B41FA5}">
                      <a16:colId xmlns:a16="http://schemas.microsoft.com/office/drawing/2014/main" val="753916381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258032716"/>
                    </a:ext>
                  </a:extLst>
                </a:gridCol>
                <a:gridCol w="5123629">
                  <a:extLst>
                    <a:ext uri="{9D8B030D-6E8A-4147-A177-3AD203B41FA5}">
                      <a16:colId xmlns:a16="http://schemas.microsoft.com/office/drawing/2014/main" val="1387358685"/>
                    </a:ext>
                  </a:extLst>
                </a:gridCol>
              </a:tblGrid>
              <a:tr h="2993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ACTIVITY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RESPONSIBLE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DEADLINE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REMARKS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767392"/>
                  </a:ext>
                </a:extLst>
              </a:tr>
              <a:tr h="6143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1. Evidence of formal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establishment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21.11.2022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Readable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soft copies</a:t>
                      </a: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of official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documents accompanied by unofficial translation in EN in Trello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57617"/>
                  </a:ext>
                </a:extLst>
              </a:tr>
              <a:tr h="8046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FRIENDS Teahouses on HEIs Organizational Charts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21.11.2022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Readable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soft copies</a:t>
                      </a: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of official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documents accompanied by unofficial translation in EN in Trello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64120"/>
                  </a:ext>
                </a:extLst>
              </a:tr>
              <a:tr h="6232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FRIENDS Teahouses’ Code of Conduct/ Operational Guidelines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HEIs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28.11.2022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Readable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soft copies</a:t>
                      </a: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of official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documents accompanied by unofficial translation in EN in Trello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24832"/>
                  </a:ext>
                </a:extLst>
              </a:tr>
              <a:tr h="602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FRIENDS Teahouses’ Event Calendars as of 28.11.2022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HEIs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28.11.2022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Readable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soft copies</a:t>
                      </a: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of official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documents accompanied by unofficial translation in EN in Trello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084014"/>
                  </a:ext>
                </a:extLst>
              </a:tr>
              <a:tr h="594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 Official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Opening ceremony and events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All 7 Asian</a:t>
                      </a:r>
                      <a:r>
                        <a:rPr lang="en-US" sz="16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HEIs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28.02.2022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832" marR="8832" marT="8832" marB="0" anchor="ctr">
                    <a:solidFill>
                      <a:srgbClr val="FCA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Events’ complete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e</a:t>
                      </a: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vidence to be uploaded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 Trello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05980" marR="8832" marT="8832" marB="0" anchor="ctr">
                    <a:solidFill>
                      <a:srgbClr val="FCA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804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7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533" y="1252477"/>
            <a:ext cx="10910933" cy="57063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Storytelling and Effective Learning</a:t>
            </a:r>
            <a:endParaRPr lang="en-GB" sz="3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37" y="2093079"/>
            <a:ext cx="10935830" cy="3356746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Storytelling as an effective vehicle for influence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Tool for connection and engagement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Learning through storytelling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Appealing to all sorts of learners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Conveying learning that sticks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Risk-free learning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Inspiring motivation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Source: </a:t>
            </a: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  <a:hlinkClick r:id="rId2"/>
              </a:rPr>
              <a:t>https</a:t>
            </a:r>
            <a:r>
              <a:rPr lang="en-GB" dirty="0">
                <a:solidFill>
                  <a:srgbClr val="002060"/>
                </a:solidFill>
                <a:latin typeface="Trebuchet MS" panose="020B0603020202020204" pitchFamily="34" charset="0"/>
                <a:hlinkClick r:id="rId2"/>
              </a:rPr>
              <a:t>://www.harvardbusiness.org/what-makes-storytelling-so-effective-for-learning</a:t>
            </a: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  <a:hlinkClick r:id="rId2"/>
              </a:rPr>
              <a:t>/</a:t>
            </a:r>
            <a:r>
              <a:rPr lang="en-GB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endParaRPr lang="en-GB" dirty="0" smtClean="0"/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just"/>
            <a:endParaRPr lang="en-GB" dirty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5596368"/>
            <a:ext cx="2276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533" y="1252477"/>
            <a:ext cx="10910933" cy="57063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Digital Storytelling in a Nutshell</a:t>
            </a:r>
            <a:endParaRPr lang="en-GB" sz="3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36" y="2093079"/>
            <a:ext cx="11001467" cy="3302158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en-US" sz="27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“…</a:t>
            </a:r>
            <a:r>
              <a:rPr lang="en-US" sz="2700" i="1" dirty="0">
                <a:solidFill>
                  <a:srgbClr val="002060"/>
                </a:solidFill>
                <a:latin typeface="Trebuchet MS" panose="020B0603020202020204" pitchFamily="34" charset="0"/>
              </a:rPr>
              <a:t>digital storytelling combines the best of two worlds: the "new world" of </a:t>
            </a:r>
            <a:r>
              <a:rPr lang="en-US" sz="2700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digitised</a:t>
            </a:r>
            <a:r>
              <a:rPr lang="en-US" sz="2700" i="1" dirty="0">
                <a:solidFill>
                  <a:srgbClr val="002060"/>
                </a:solidFill>
                <a:latin typeface="Trebuchet MS" panose="020B0603020202020204" pitchFamily="34" charset="0"/>
              </a:rPr>
              <a:t> video, photography and art, and the "old world" of telling stories</a:t>
            </a:r>
            <a:r>
              <a:rPr lang="en-US" sz="27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.” 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en-US" sz="2700" i="1" dirty="0">
                <a:solidFill>
                  <a:srgbClr val="002060"/>
                </a:solidFill>
                <a:latin typeface="Trebuchet MS" panose="020B0603020202020204" pitchFamily="34" charset="0"/>
              </a:rPr>
              <a:t>	</a:t>
            </a:r>
            <a:r>
              <a:rPr lang="en-US" sz="27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					</a:t>
            </a:r>
            <a:r>
              <a:rPr lang="en-US" sz="20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Dana </a:t>
            </a:r>
            <a:r>
              <a:rPr lang="en-US" sz="2000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Atchley</a:t>
            </a:r>
            <a:r>
              <a:rPr lang="en-US" sz="2000" i="1" dirty="0">
                <a:solidFill>
                  <a:srgbClr val="002060"/>
                </a:solidFill>
                <a:latin typeface="Trebuchet MS" panose="020B0603020202020204" pitchFamily="34" charset="0"/>
              </a:rPr>
              <a:t>, Digital Storytelling pioneer</a:t>
            </a:r>
            <a:endParaRPr lang="en-US" sz="20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n-US" sz="27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7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just"/>
            <a:endParaRPr lang="en-GB" dirty="0">
              <a:latin typeface="Trebuchet MS" panose="020B0603020202020204" pitchFamily="34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5596368"/>
            <a:ext cx="2276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673" y="1022466"/>
            <a:ext cx="10910933" cy="57063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Digital Storytelling in a Nutshell</a:t>
            </a:r>
            <a:endParaRPr lang="en-GB" sz="3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1674907"/>
            <a:ext cx="10725912" cy="3765773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Traditional storytelling’s storyteller-listener approach versus digital </a:t>
            </a:r>
            <a:r>
              <a:rPr lang="en-US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storytelling </a:t>
            </a: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using </a:t>
            </a:r>
            <a:r>
              <a:rPr lang="en-US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computer-based </a:t>
            </a: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tools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U</a:t>
            </a: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ses </a:t>
            </a:r>
            <a:r>
              <a:rPr lang="en-US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multimedia tools to bring narratives to </a:t>
            </a: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life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A </a:t>
            </a:r>
            <a:r>
              <a:rPr lang="en-GB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short form of digital media production that allows everyday people to share aspects of their story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A </a:t>
            </a:r>
            <a:r>
              <a:rPr lang="en-US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multimedia presentation combining a variety of digital elements within a narrative structure (a story)</a:t>
            </a:r>
            <a:endParaRPr lang="en-GB" sz="20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lvl="1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Empowers 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students to </a:t>
            </a:r>
            <a:r>
              <a:rPr lang="en-US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become 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confident communicators and creators of media </a:t>
            </a:r>
            <a:r>
              <a:rPr lang="en-US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and </a:t>
            </a:r>
          </a:p>
          <a:p>
            <a:pPr lvl="1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Helps students to gain essential 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</a:rPr>
              <a:t>21st-century literacy </a:t>
            </a:r>
            <a:r>
              <a:rPr lang="en-US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skills.</a:t>
            </a:r>
            <a:endParaRPr lang="en-US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5596368"/>
            <a:ext cx="2276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2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4B7-7CC6-4969-BC1C-A3431B72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170" y="1030197"/>
            <a:ext cx="10910933" cy="57063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Future Work Skills 2020</a:t>
            </a:r>
            <a:endParaRPr lang="en-GB" sz="3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3BD7E-DF95-499D-BD87-C4DAD4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36" y="2093079"/>
            <a:ext cx="11001467" cy="3302158"/>
          </a:xfrm>
        </p:spPr>
        <p:txBody>
          <a:bodyPr>
            <a:normAutofit/>
          </a:bodyPr>
          <a:lstStyle/>
          <a:p>
            <a:pPr algn="just"/>
            <a:endParaRPr lang="en-GB" sz="27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7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just"/>
            <a:endParaRPr lang="en-GB" dirty="0">
              <a:latin typeface="Trebuchet MS" panose="020B0603020202020204" pitchFamily="34" charset="0"/>
            </a:endParaRP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D4650EF-3DC3-41D7-8960-0F89FAE48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610" y="5665206"/>
            <a:ext cx="2708493" cy="814824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13C74A2-5463-4EF1-9CD4-C652DA70B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" y="5795320"/>
            <a:ext cx="2922861" cy="834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BED0DA-C397-4940-B7BF-46EC682AE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56"/>
            <a:ext cx="12192000" cy="876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1" y="5596368"/>
            <a:ext cx="2276475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00" y="1628008"/>
            <a:ext cx="8867652" cy="396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846</Words>
  <Application>Microsoft Office PowerPoint</Application>
  <PresentationFormat>Widescreen</PresentationFormat>
  <Paragraphs>162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Trebuchet MS</vt:lpstr>
      <vt:lpstr>Wingdings</vt:lpstr>
      <vt:lpstr>Office Theme</vt:lpstr>
      <vt:lpstr>Towards Intercultural Engagement and Cultural Diversity through FRIENDS Teahouses Operation and Digital Storytelling  HARMONY National Conference and Project Consortium Meeting  3 November 2022</vt:lpstr>
      <vt:lpstr>FRIENDS and HARMONY</vt:lpstr>
      <vt:lpstr>FRIENDS – HARMONY: FRIENDS Teahouses and Digital Storytelling Component</vt:lpstr>
      <vt:lpstr>FRIENDS Teahouses</vt:lpstr>
      <vt:lpstr>3.3.4. FRIENDS Teahouses Timeline</vt:lpstr>
      <vt:lpstr>Storytelling and Effective Learning</vt:lpstr>
      <vt:lpstr>Digital Storytelling in a Nutshell</vt:lpstr>
      <vt:lpstr>Digital Storytelling in a Nutshell</vt:lpstr>
      <vt:lpstr>Future Work Skills 2020</vt:lpstr>
      <vt:lpstr>3.3.1. Digital Storytelling: A How-To Manual</vt:lpstr>
      <vt:lpstr>3.3.2. Digital Storytelling Contests</vt:lpstr>
      <vt:lpstr>3.3.3. Student Boot Camp</vt:lpstr>
      <vt:lpstr>Thank you for your time and attention.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IACD Progress</dc:title>
  <dc:creator>Prof. Dr. Andy Seddon</dc:creator>
  <cp:lastModifiedBy>student</cp:lastModifiedBy>
  <cp:revision>263</cp:revision>
  <dcterms:created xsi:type="dcterms:W3CDTF">2021-07-29T09:02:07Z</dcterms:created>
  <dcterms:modified xsi:type="dcterms:W3CDTF">2022-10-30T13:16:07Z</dcterms:modified>
</cp:coreProperties>
</file>