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41"/>
  </p:notesMasterIdLst>
  <p:sldIdLst>
    <p:sldId id="256" r:id="rId5"/>
    <p:sldId id="307" r:id="rId6"/>
    <p:sldId id="302" r:id="rId7"/>
    <p:sldId id="299" r:id="rId8"/>
    <p:sldId id="303" r:id="rId9"/>
    <p:sldId id="306" r:id="rId10"/>
    <p:sldId id="314" r:id="rId11"/>
    <p:sldId id="322" r:id="rId12"/>
    <p:sldId id="323" r:id="rId13"/>
    <p:sldId id="332" r:id="rId14"/>
    <p:sldId id="335" r:id="rId15"/>
    <p:sldId id="315" r:id="rId16"/>
    <p:sldId id="308" r:id="rId17"/>
    <p:sldId id="328" r:id="rId18"/>
    <p:sldId id="327" r:id="rId19"/>
    <p:sldId id="317" r:id="rId20"/>
    <p:sldId id="338" r:id="rId21"/>
    <p:sldId id="329" r:id="rId22"/>
    <p:sldId id="336" r:id="rId23"/>
    <p:sldId id="305" r:id="rId24"/>
    <p:sldId id="330" r:id="rId25"/>
    <p:sldId id="339" r:id="rId26"/>
    <p:sldId id="340" r:id="rId27"/>
    <p:sldId id="326" r:id="rId28"/>
    <p:sldId id="333" r:id="rId29"/>
    <p:sldId id="258" r:id="rId30"/>
    <p:sldId id="259" r:id="rId31"/>
    <p:sldId id="260" r:id="rId32"/>
    <p:sldId id="261" r:id="rId33"/>
    <p:sldId id="262" r:id="rId34"/>
    <p:sldId id="265" r:id="rId35"/>
    <p:sldId id="266" r:id="rId36"/>
    <p:sldId id="267" r:id="rId37"/>
    <p:sldId id="304" r:id="rId38"/>
    <p:sldId id="342" r:id="rId39"/>
    <p:sldId id="343"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3374D542-6E3E-455F-9BFB-B45891911720}">
          <p14:sldIdLst>
            <p14:sldId id="256"/>
            <p14:sldId id="307"/>
            <p14:sldId id="302"/>
            <p14:sldId id="299"/>
            <p14:sldId id="303"/>
            <p14:sldId id="306"/>
            <p14:sldId id="314"/>
            <p14:sldId id="322"/>
            <p14:sldId id="323"/>
            <p14:sldId id="332"/>
            <p14:sldId id="335"/>
            <p14:sldId id="315"/>
            <p14:sldId id="308"/>
            <p14:sldId id="328"/>
            <p14:sldId id="327"/>
            <p14:sldId id="317"/>
            <p14:sldId id="338"/>
            <p14:sldId id="329"/>
            <p14:sldId id="336"/>
            <p14:sldId id="305"/>
            <p14:sldId id="330"/>
            <p14:sldId id="339"/>
            <p14:sldId id="340"/>
            <p14:sldId id="326"/>
            <p14:sldId id="333"/>
          </p14:sldIdLst>
        </p14:section>
        <p14:section name="Search for 3D Models" id="{6844172C-9703-4DC7-908A-C23538616A3C}">
          <p14:sldIdLst>
            <p14:sldId id="258"/>
            <p14:sldId id="259"/>
          </p14:sldIdLst>
        </p14:section>
        <p14:section name="Insert a 3D Model from a File" id="{66737F24-1C36-4DF4-A00F-927A3F1468AC}">
          <p14:sldIdLst>
            <p14:sldId id="260"/>
          </p14:sldIdLst>
        </p14:section>
        <p14:section name="Position and Rotate Your 3D Model" id="{A08F0015-E7F5-4E26-BBAF-AEE4F9A16AD2}">
          <p14:sldIdLst>
            <p14:sldId id="261"/>
            <p14:sldId id="262"/>
          </p14:sldIdLst>
        </p14:section>
        <p14:section name="Animate Your 3D Model" id="{B62868DA-F525-4AC5-9E3E-39ECA0154BBD}">
          <p14:sldIdLst>
            <p14:sldId id="265"/>
            <p14:sldId id="266"/>
            <p14:sldId id="267"/>
            <p14:sldId id="304"/>
            <p14:sldId id="342"/>
            <p14:sldId id="343"/>
          </p14:sldIdLst>
        </p14:section>
        <p14:section name="Learn More" id="{62756D7E-964E-493A-83A1-13BC0B6B5E4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4669" autoAdjust="0"/>
  </p:normalViewPr>
  <p:slideViewPr>
    <p:cSldViewPr snapToGrid="0">
      <p:cViewPr>
        <p:scale>
          <a:sx n="136" d="100"/>
          <a:sy n="136" d="100"/>
        </p:scale>
        <p:origin x="474" y="10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3E8DFC-0097-449C-A1CC-78A5FE5833B6}" type="doc">
      <dgm:prSet loTypeId="urn:microsoft.com/office/officeart/2005/8/layout/hierarchy4" loCatId="list" qsTypeId="urn:microsoft.com/office/officeart/2005/8/quickstyle/simple1#1" qsCatId="simple" csTypeId="urn:microsoft.com/office/officeart/2005/8/colors/colorful1" csCatId="colorful" phldr="1"/>
      <dgm:spPr/>
    </dgm:pt>
    <dgm:pt modelId="{58BDCFD6-2E0F-42C0-9325-B433F78D0C2E}">
      <dgm:prSet phldrT="[Text]"/>
      <dgm:spPr/>
      <dgm:t>
        <a:bodyPr/>
        <a:lstStyle/>
        <a:p>
          <a:r>
            <a:rPr lang="en-US" dirty="0"/>
            <a:t>31</a:t>
          </a:r>
          <a:r>
            <a:rPr lang="en-US" baseline="0" dirty="0"/>
            <a:t> Doctoral programs</a:t>
          </a:r>
          <a:endParaRPr lang="en-US" dirty="0"/>
        </a:p>
      </dgm:t>
    </dgm:pt>
    <dgm:pt modelId="{A0267FB9-E02F-4A31-8ED2-3E8C07CE4411}" type="parTrans" cxnId="{B88E1177-7040-4B97-BB68-AE3CE721A0B9}">
      <dgm:prSet/>
      <dgm:spPr/>
      <dgm:t>
        <a:bodyPr/>
        <a:lstStyle/>
        <a:p>
          <a:endParaRPr lang="en-US"/>
        </a:p>
      </dgm:t>
    </dgm:pt>
    <dgm:pt modelId="{7AA20536-668A-4287-B275-E6307F485733}" type="sibTrans" cxnId="{B88E1177-7040-4B97-BB68-AE3CE721A0B9}">
      <dgm:prSet/>
      <dgm:spPr/>
      <dgm:t>
        <a:bodyPr/>
        <a:lstStyle/>
        <a:p>
          <a:endParaRPr lang="en-US"/>
        </a:p>
      </dgm:t>
    </dgm:pt>
    <dgm:pt modelId="{D09B9CF7-F7D2-4083-A05D-7916E7E63D8D}">
      <dgm:prSet phldrT="[Text]"/>
      <dgm:spPr/>
      <dgm:t>
        <a:bodyPr/>
        <a:lstStyle/>
        <a:p>
          <a:r>
            <a:rPr lang="en-US" dirty="0"/>
            <a:t>45 Master programs</a:t>
          </a:r>
        </a:p>
      </dgm:t>
    </dgm:pt>
    <dgm:pt modelId="{C531FB02-094E-46E2-9557-BC2A9E397B43}" type="parTrans" cxnId="{EB55338A-0BEC-4510-B949-87CCAF6F5441}">
      <dgm:prSet/>
      <dgm:spPr/>
      <dgm:t>
        <a:bodyPr/>
        <a:lstStyle/>
        <a:p>
          <a:endParaRPr lang="en-US"/>
        </a:p>
      </dgm:t>
    </dgm:pt>
    <dgm:pt modelId="{80EF2F15-A91F-4EDA-8321-96CDC329E7FB}" type="sibTrans" cxnId="{EB55338A-0BEC-4510-B949-87CCAF6F5441}">
      <dgm:prSet/>
      <dgm:spPr/>
      <dgm:t>
        <a:bodyPr/>
        <a:lstStyle/>
        <a:p>
          <a:endParaRPr lang="en-US"/>
        </a:p>
      </dgm:t>
    </dgm:pt>
    <dgm:pt modelId="{B2008B3B-005F-4970-B201-DEC8C462E27E}">
      <dgm:prSet phldrT="[Text]"/>
      <dgm:spPr/>
      <dgm:t>
        <a:bodyPr/>
        <a:lstStyle/>
        <a:p>
          <a:r>
            <a:rPr lang="en-US" dirty="0"/>
            <a:t>139 Bachelor programs</a:t>
          </a:r>
        </a:p>
      </dgm:t>
    </dgm:pt>
    <dgm:pt modelId="{D0F7B240-40BA-4AE3-9690-BB815144EE6F}" type="parTrans" cxnId="{0BC183BB-4FDB-4B18-92B6-7DBA402D84AD}">
      <dgm:prSet/>
      <dgm:spPr/>
      <dgm:t>
        <a:bodyPr/>
        <a:lstStyle/>
        <a:p>
          <a:endParaRPr lang="en-US"/>
        </a:p>
      </dgm:t>
    </dgm:pt>
    <dgm:pt modelId="{6348C264-CB05-43E4-8416-4D06C5215F3C}" type="sibTrans" cxnId="{0BC183BB-4FDB-4B18-92B6-7DBA402D84AD}">
      <dgm:prSet/>
      <dgm:spPr/>
      <dgm:t>
        <a:bodyPr/>
        <a:lstStyle/>
        <a:p>
          <a:endParaRPr lang="en-US"/>
        </a:p>
      </dgm:t>
    </dgm:pt>
    <dgm:pt modelId="{E9C9799C-67B4-4542-8D1D-094B43A87936}" type="pres">
      <dgm:prSet presAssocID="{5C3E8DFC-0097-449C-A1CC-78A5FE5833B6}" presName="Name0" presStyleCnt="0">
        <dgm:presLayoutVars>
          <dgm:chPref val="1"/>
          <dgm:dir/>
          <dgm:animOne val="branch"/>
          <dgm:animLvl val="lvl"/>
          <dgm:resizeHandles/>
        </dgm:presLayoutVars>
      </dgm:prSet>
      <dgm:spPr/>
    </dgm:pt>
    <dgm:pt modelId="{32F06B56-0504-4AA6-83CE-1723D03A5B56}" type="pres">
      <dgm:prSet presAssocID="{58BDCFD6-2E0F-42C0-9325-B433F78D0C2E}" presName="vertOne" presStyleCnt="0"/>
      <dgm:spPr/>
    </dgm:pt>
    <dgm:pt modelId="{2FC066E9-1E2C-483F-BD35-F08D3CCCD203}" type="pres">
      <dgm:prSet presAssocID="{58BDCFD6-2E0F-42C0-9325-B433F78D0C2E}" presName="txOne" presStyleLbl="node0" presStyleIdx="0" presStyleCnt="3">
        <dgm:presLayoutVars>
          <dgm:chPref val="3"/>
        </dgm:presLayoutVars>
      </dgm:prSet>
      <dgm:spPr/>
    </dgm:pt>
    <dgm:pt modelId="{A927C95E-39DF-4588-ACDF-007C96697A88}" type="pres">
      <dgm:prSet presAssocID="{58BDCFD6-2E0F-42C0-9325-B433F78D0C2E}" presName="horzOne" presStyleCnt="0"/>
      <dgm:spPr/>
    </dgm:pt>
    <dgm:pt modelId="{88E16014-7B4D-4BE4-8C45-9024FA9BCEC3}" type="pres">
      <dgm:prSet presAssocID="{7AA20536-668A-4287-B275-E6307F485733}" presName="sibSpaceOne" presStyleCnt="0"/>
      <dgm:spPr/>
    </dgm:pt>
    <dgm:pt modelId="{1048B951-0559-438A-881F-CC4582BEA90B}" type="pres">
      <dgm:prSet presAssocID="{D09B9CF7-F7D2-4083-A05D-7916E7E63D8D}" presName="vertOne" presStyleCnt="0"/>
      <dgm:spPr/>
    </dgm:pt>
    <dgm:pt modelId="{FE644935-F59B-4058-8A43-D81A4D7C24A6}" type="pres">
      <dgm:prSet presAssocID="{D09B9CF7-F7D2-4083-A05D-7916E7E63D8D}" presName="txOne" presStyleLbl="node0" presStyleIdx="1" presStyleCnt="3">
        <dgm:presLayoutVars>
          <dgm:chPref val="3"/>
        </dgm:presLayoutVars>
      </dgm:prSet>
      <dgm:spPr/>
    </dgm:pt>
    <dgm:pt modelId="{F2E4B9C0-4090-45E9-8EBE-BE04D8DB639C}" type="pres">
      <dgm:prSet presAssocID="{D09B9CF7-F7D2-4083-A05D-7916E7E63D8D}" presName="horzOne" presStyleCnt="0"/>
      <dgm:spPr/>
    </dgm:pt>
    <dgm:pt modelId="{46B20E6D-49E2-4C11-97C0-A649EC57C9FF}" type="pres">
      <dgm:prSet presAssocID="{80EF2F15-A91F-4EDA-8321-96CDC329E7FB}" presName="sibSpaceOne" presStyleCnt="0"/>
      <dgm:spPr/>
    </dgm:pt>
    <dgm:pt modelId="{5B143B46-5E75-4836-8E2D-79948E0ABB4B}" type="pres">
      <dgm:prSet presAssocID="{B2008B3B-005F-4970-B201-DEC8C462E27E}" presName="vertOne" presStyleCnt="0"/>
      <dgm:spPr/>
    </dgm:pt>
    <dgm:pt modelId="{731C78A0-F747-4FEB-9339-575CFF69BAF6}" type="pres">
      <dgm:prSet presAssocID="{B2008B3B-005F-4970-B201-DEC8C462E27E}" presName="txOne" presStyleLbl="node0" presStyleIdx="2" presStyleCnt="3">
        <dgm:presLayoutVars>
          <dgm:chPref val="3"/>
        </dgm:presLayoutVars>
      </dgm:prSet>
      <dgm:spPr/>
    </dgm:pt>
    <dgm:pt modelId="{344B6DF4-D071-42D2-8BAA-A9D50C40CBCF}" type="pres">
      <dgm:prSet presAssocID="{B2008B3B-005F-4970-B201-DEC8C462E27E}" presName="horzOne" presStyleCnt="0"/>
      <dgm:spPr/>
    </dgm:pt>
  </dgm:ptLst>
  <dgm:cxnLst>
    <dgm:cxn modelId="{888F7034-0A10-433F-ABE7-7879F8DA65AF}" type="presOf" srcId="{B2008B3B-005F-4970-B201-DEC8C462E27E}" destId="{731C78A0-F747-4FEB-9339-575CFF69BAF6}" srcOrd="0" destOrd="0" presId="urn:microsoft.com/office/officeart/2005/8/layout/hierarchy4"/>
    <dgm:cxn modelId="{83AC5E3F-6FCC-4E60-A03D-99340958E3EF}" type="presOf" srcId="{D09B9CF7-F7D2-4083-A05D-7916E7E63D8D}" destId="{FE644935-F59B-4058-8A43-D81A4D7C24A6}" srcOrd="0" destOrd="0" presId="urn:microsoft.com/office/officeart/2005/8/layout/hierarchy4"/>
    <dgm:cxn modelId="{B88E1177-7040-4B97-BB68-AE3CE721A0B9}" srcId="{5C3E8DFC-0097-449C-A1CC-78A5FE5833B6}" destId="{58BDCFD6-2E0F-42C0-9325-B433F78D0C2E}" srcOrd="0" destOrd="0" parTransId="{A0267FB9-E02F-4A31-8ED2-3E8C07CE4411}" sibTransId="{7AA20536-668A-4287-B275-E6307F485733}"/>
    <dgm:cxn modelId="{8AB9A483-7558-4DEB-BD00-9639EE056FD7}" type="presOf" srcId="{5C3E8DFC-0097-449C-A1CC-78A5FE5833B6}" destId="{E9C9799C-67B4-4542-8D1D-094B43A87936}" srcOrd="0" destOrd="0" presId="urn:microsoft.com/office/officeart/2005/8/layout/hierarchy4"/>
    <dgm:cxn modelId="{EB55338A-0BEC-4510-B949-87CCAF6F5441}" srcId="{5C3E8DFC-0097-449C-A1CC-78A5FE5833B6}" destId="{D09B9CF7-F7D2-4083-A05D-7916E7E63D8D}" srcOrd="1" destOrd="0" parTransId="{C531FB02-094E-46E2-9557-BC2A9E397B43}" sibTransId="{80EF2F15-A91F-4EDA-8321-96CDC329E7FB}"/>
    <dgm:cxn modelId="{501357A9-3B7B-4799-A110-D69216C80F54}" type="presOf" srcId="{58BDCFD6-2E0F-42C0-9325-B433F78D0C2E}" destId="{2FC066E9-1E2C-483F-BD35-F08D3CCCD203}" srcOrd="0" destOrd="0" presId="urn:microsoft.com/office/officeart/2005/8/layout/hierarchy4"/>
    <dgm:cxn modelId="{0BC183BB-4FDB-4B18-92B6-7DBA402D84AD}" srcId="{5C3E8DFC-0097-449C-A1CC-78A5FE5833B6}" destId="{B2008B3B-005F-4970-B201-DEC8C462E27E}" srcOrd="2" destOrd="0" parTransId="{D0F7B240-40BA-4AE3-9690-BB815144EE6F}" sibTransId="{6348C264-CB05-43E4-8416-4D06C5215F3C}"/>
    <dgm:cxn modelId="{70458D1C-54E4-421A-B135-9AF412040BA7}" type="presParOf" srcId="{E9C9799C-67B4-4542-8D1D-094B43A87936}" destId="{32F06B56-0504-4AA6-83CE-1723D03A5B56}" srcOrd="0" destOrd="0" presId="urn:microsoft.com/office/officeart/2005/8/layout/hierarchy4"/>
    <dgm:cxn modelId="{A5E8D45A-DAFF-4AB7-88B7-ACDD2F10F7CD}" type="presParOf" srcId="{32F06B56-0504-4AA6-83CE-1723D03A5B56}" destId="{2FC066E9-1E2C-483F-BD35-F08D3CCCD203}" srcOrd="0" destOrd="0" presId="urn:microsoft.com/office/officeart/2005/8/layout/hierarchy4"/>
    <dgm:cxn modelId="{0FCA4BE8-C10E-4F69-BA46-78C45E111425}" type="presParOf" srcId="{32F06B56-0504-4AA6-83CE-1723D03A5B56}" destId="{A927C95E-39DF-4588-ACDF-007C96697A88}" srcOrd="1" destOrd="0" presId="urn:microsoft.com/office/officeart/2005/8/layout/hierarchy4"/>
    <dgm:cxn modelId="{881803E5-03A6-4DF6-8F3B-C14AD57FC543}" type="presParOf" srcId="{E9C9799C-67B4-4542-8D1D-094B43A87936}" destId="{88E16014-7B4D-4BE4-8C45-9024FA9BCEC3}" srcOrd="1" destOrd="0" presId="urn:microsoft.com/office/officeart/2005/8/layout/hierarchy4"/>
    <dgm:cxn modelId="{B654728F-34F5-4DAB-B4CF-432C68993AFA}" type="presParOf" srcId="{E9C9799C-67B4-4542-8D1D-094B43A87936}" destId="{1048B951-0559-438A-881F-CC4582BEA90B}" srcOrd="2" destOrd="0" presId="urn:microsoft.com/office/officeart/2005/8/layout/hierarchy4"/>
    <dgm:cxn modelId="{FBC04B12-FB95-42CD-A539-4FB051ED493C}" type="presParOf" srcId="{1048B951-0559-438A-881F-CC4582BEA90B}" destId="{FE644935-F59B-4058-8A43-D81A4D7C24A6}" srcOrd="0" destOrd="0" presId="urn:microsoft.com/office/officeart/2005/8/layout/hierarchy4"/>
    <dgm:cxn modelId="{3D7205EE-7B85-4625-8B0B-9EF5C8299DB0}" type="presParOf" srcId="{1048B951-0559-438A-881F-CC4582BEA90B}" destId="{F2E4B9C0-4090-45E9-8EBE-BE04D8DB639C}" srcOrd="1" destOrd="0" presId="urn:microsoft.com/office/officeart/2005/8/layout/hierarchy4"/>
    <dgm:cxn modelId="{30552082-8115-4BE8-8BF7-7034A7AD60AC}" type="presParOf" srcId="{E9C9799C-67B4-4542-8D1D-094B43A87936}" destId="{46B20E6D-49E2-4C11-97C0-A649EC57C9FF}" srcOrd="3" destOrd="0" presId="urn:microsoft.com/office/officeart/2005/8/layout/hierarchy4"/>
    <dgm:cxn modelId="{F12D2DBD-E4FF-4443-9EEF-BC8D6A056C38}" type="presParOf" srcId="{E9C9799C-67B4-4542-8D1D-094B43A87936}" destId="{5B143B46-5E75-4836-8E2D-79948E0ABB4B}" srcOrd="4" destOrd="0" presId="urn:microsoft.com/office/officeart/2005/8/layout/hierarchy4"/>
    <dgm:cxn modelId="{AE9677FB-DC5A-4D6B-987F-35B56547FCD2}" type="presParOf" srcId="{5B143B46-5E75-4836-8E2D-79948E0ABB4B}" destId="{731C78A0-F747-4FEB-9339-575CFF69BAF6}" srcOrd="0" destOrd="0" presId="urn:microsoft.com/office/officeart/2005/8/layout/hierarchy4"/>
    <dgm:cxn modelId="{52B3845C-6C52-4212-BCC1-B6ECD8FA9A6C}" type="presParOf" srcId="{5B143B46-5E75-4836-8E2D-79948E0ABB4B}" destId="{344B6DF4-D071-42D2-8BAA-A9D50C40CBCF}"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3E8DFC-0097-449C-A1CC-78A5FE5833B6}" type="doc">
      <dgm:prSet loTypeId="urn:microsoft.com/office/officeart/2008/layout/VerticalCircleList" loCatId="list" qsTypeId="urn:microsoft.com/office/officeart/2005/8/quickstyle/simple1#2" qsCatId="simple" csTypeId="urn:microsoft.com/office/officeart/2005/8/colors/colorful1" csCatId="colorful" phldr="1"/>
      <dgm:spPr/>
    </dgm:pt>
    <dgm:pt modelId="{58BDCFD6-2E0F-42C0-9325-B433F78D0C2E}">
      <dgm:prSet phldrT="[Text]" custT="1"/>
      <dgm:spPr/>
      <dgm:t>
        <a:bodyPr/>
        <a:lstStyle/>
        <a:p>
          <a:r>
            <a:rPr lang="en-US" sz="4400" dirty="0"/>
            <a:t>Articulation programs</a:t>
          </a:r>
        </a:p>
      </dgm:t>
    </dgm:pt>
    <dgm:pt modelId="{A0267FB9-E02F-4A31-8ED2-3E8C07CE4411}" type="parTrans" cxnId="{B88E1177-7040-4B97-BB68-AE3CE721A0B9}">
      <dgm:prSet/>
      <dgm:spPr/>
      <dgm:t>
        <a:bodyPr/>
        <a:lstStyle/>
        <a:p>
          <a:endParaRPr lang="en-US"/>
        </a:p>
      </dgm:t>
    </dgm:pt>
    <dgm:pt modelId="{7AA20536-668A-4287-B275-E6307F485733}" type="sibTrans" cxnId="{B88E1177-7040-4B97-BB68-AE3CE721A0B9}">
      <dgm:prSet/>
      <dgm:spPr/>
      <dgm:t>
        <a:bodyPr/>
        <a:lstStyle/>
        <a:p>
          <a:endParaRPr lang="en-US"/>
        </a:p>
      </dgm:t>
    </dgm:pt>
    <dgm:pt modelId="{D09B9CF7-F7D2-4083-A05D-7916E7E63D8D}">
      <dgm:prSet phldrT="[Text]" custT="1"/>
      <dgm:spPr/>
      <dgm:t>
        <a:bodyPr/>
        <a:lstStyle/>
        <a:p>
          <a:r>
            <a:rPr lang="en-US" sz="4400" dirty="0"/>
            <a:t>Dual/Joint programs</a:t>
          </a:r>
        </a:p>
      </dgm:t>
    </dgm:pt>
    <dgm:pt modelId="{C531FB02-094E-46E2-9557-BC2A9E397B43}" type="parTrans" cxnId="{EB55338A-0BEC-4510-B949-87CCAF6F5441}">
      <dgm:prSet/>
      <dgm:spPr/>
      <dgm:t>
        <a:bodyPr/>
        <a:lstStyle/>
        <a:p>
          <a:endParaRPr lang="en-US"/>
        </a:p>
      </dgm:t>
    </dgm:pt>
    <dgm:pt modelId="{80EF2F15-A91F-4EDA-8321-96CDC329E7FB}" type="sibTrans" cxnId="{EB55338A-0BEC-4510-B949-87CCAF6F5441}">
      <dgm:prSet/>
      <dgm:spPr/>
      <dgm:t>
        <a:bodyPr/>
        <a:lstStyle/>
        <a:p>
          <a:endParaRPr lang="en-US"/>
        </a:p>
      </dgm:t>
    </dgm:pt>
    <dgm:pt modelId="{B2008B3B-005F-4970-B201-DEC8C462E27E}">
      <dgm:prSet phldrT="[Text]" custT="1"/>
      <dgm:spPr/>
      <dgm:t>
        <a:bodyPr/>
        <a:lstStyle/>
        <a:p>
          <a:r>
            <a:rPr lang="en-US" sz="4400" dirty="0"/>
            <a:t>Advanced/High-quality programs</a:t>
          </a:r>
        </a:p>
      </dgm:t>
    </dgm:pt>
    <dgm:pt modelId="{D0F7B240-40BA-4AE3-9690-BB815144EE6F}" type="parTrans" cxnId="{0BC183BB-4FDB-4B18-92B6-7DBA402D84AD}">
      <dgm:prSet/>
      <dgm:spPr/>
      <dgm:t>
        <a:bodyPr/>
        <a:lstStyle/>
        <a:p>
          <a:endParaRPr lang="en-US"/>
        </a:p>
      </dgm:t>
    </dgm:pt>
    <dgm:pt modelId="{6348C264-CB05-43E4-8416-4D06C5215F3C}" type="sibTrans" cxnId="{0BC183BB-4FDB-4B18-92B6-7DBA402D84AD}">
      <dgm:prSet/>
      <dgm:spPr/>
      <dgm:t>
        <a:bodyPr/>
        <a:lstStyle/>
        <a:p>
          <a:endParaRPr lang="en-US"/>
        </a:p>
      </dgm:t>
    </dgm:pt>
    <dgm:pt modelId="{8CB22C77-67E8-4D5D-98D1-078777866A8A}" type="pres">
      <dgm:prSet presAssocID="{5C3E8DFC-0097-449C-A1CC-78A5FE5833B6}" presName="Name0" presStyleCnt="0">
        <dgm:presLayoutVars>
          <dgm:dir/>
        </dgm:presLayoutVars>
      </dgm:prSet>
      <dgm:spPr/>
    </dgm:pt>
    <dgm:pt modelId="{73CDEBAF-9F8C-4100-92C5-7B6800365206}" type="pres">
      <dgm:prSet presAssocID="{58BDCFD6-2E0F-42C0-9325-B433F78D0C2E}" presName="noChildren" presStyleCnt="0"/>
      <dgm:spPr/>
    </dgm:pt>
    <dgm:pt modelId="{2D17829B-F1CB-46DC-A16C-BBB6248DE8DA}" type="pres">
      <dgm:prSet presAssocID="{58BDCFD6-2E0F-42C0-9325-B433F78D0C2E}" presName="gap" presStyleCnt="0"/>
      <dgm:spPr/>
    </dgm:pt>
    <dgm:pt modelId="{5E8EFB7D-358A-4C63-8607-C05B50E431E2}" type="pres">
      <dgm:prSet presAssocID="{58BDCFD6-2E0F-42C0-9325-B433F78D0C2E}" presName="medCircle2" presStyleLbl="vennNode1" presStyleIdx="0" presStyleCnt="3"/>
      <dgm:spPr/>
    </dgm:pt>
    <dgm:pt modelId="{8ED7135D-4084-4B2C-928B-3CD140F01234}" type="pres">
      <dgm:prSet presAssocID="{58BDCFD6-2E0F-42C0-9325-B433F78D0C2E}" presName="txLvlOnly1" presStyleLbl="revTx" presStyleIdx="0" presStyleCnt="3"/>
      <dgm:spPr/>
    </dgm:pt>
    <dgm:pt modelId="{A7FD6827-B36C-4BDE-A3C0-5D9B6F7A0607}" type="pres">
      <dgm:prSet presAssocID="{D09B9CF7-F7D2-4083-A05D-7916E7E63D8D}" presName="noChildren" presStyleCnt="0"/>
      <dgm:spPr/>
    </dgm:pt>
    <dgm:pt modelId="{BD96CE59-6255-4AE3-B028-CE61A26091A3}" type="pres">
      <dgm:prSet presAssocID="{D09B9CF7-F7D2-4083-A05D-7916E7E63D8D}" presName="gap" presStyleCnt="0"/>
      <dgm:spPr/>
    </dgm:pt>
    <dgm:pt modelId="{EB524772-9563-42FA-AEC6-0975E0BA269E}" type="pres">
      <dgm:prSet presAssocID="{D09B9CF7-F7D2-4083-A05D-7916E7E63D8D}" presName="medCircle2" presStyleLbl="vennNode1" presStyleIdx="1" presStyleCnt="3"/>
      <dgm:spPr/>
    </dgm:pt>
    <dgm:pt modelId="{69A7CE8B-E94B-42F4-87E1-2BC587FC662C}" type="pres">
      <dgm:prSet presAssocID="{D09B9CF7-F7D2-4083-A05D-7916E7E63D8D}" presName="txLvlOnly1" presStyleLbl="revTx" presStyleIdx="1" presStyleCnt="3"/>
      <dgm:spPr/>
    </dgm:pt>
    <dgm:pt modelId="{954F41C2-891B-4145-B5FD-C245FF492372}" type="pres">
      <dgm:prSet presAssocID="{B2008B3B-005F-4970-B201-DEC8C462E27E}" presName="noChildren" presStyleCnt="0"/>
      <dgm:spPr/>
    </dgm:pt>
    <dgm:pt modelId="{03B5E337-D088-47FF-8160-2DEBBA895B04}" type="pres">
      <dgm:prSet presAssocID="{B2008B3B-005F-4970-B201-DEC8C462E27E}" presName="gap" presStyleCnt="0"/>
      <dgm:spPr/>
    </dgm:pt>
    <dgm:pt modelId="{4C81091D-904D-4256-A9BF-C4EC10FB3DCD}" type="pres">
      <dgm:prSet presAssocID="{B2008B3B-005F-4970-B201-DEC8C462E27E}" presName="medCircle2" presStyleLbl="vennNode1" presStyleIdx="2" presStyleCnt="3"/>
      <dgm:spPr/>
    </dgm:pt>
    <dgm:pt modelId="{66DB2619-7AFD-4138-8EEE-8A73C83F8AF6}" type="pres">
      <dgm:prSet presAssocID="{B2008B3B-005F-4970-B201-DEC8C462E27E}" presName="txLvlOnly1" presStyleLbl="revTx" presStyleIdx="2" presStyleCnt="3"/>
      <dgm:spPr/>
    </dgm:pt>
  </dgm:ptLst>
  <dgm:cxnLst>
    <dgm:cxn modelId="{B88E1177-7040-4B97-BB68-AE3CE721A0B9}" srcId="{5C3E8DFC-0097-449C-A1CC-78A5FE5833B6}" destId="{58BDCFD6-2E0F-42C0-9325-B433F78D0C2E}" srcOrd="0" destOrd="0" parTransId="{A0267FB9-E02F-4A31-8ED2-3E8C07CE4411}" sibTransId="{7AA20536-668A-4287-B275-E6307F485733}"/>
    <dgm:cxn modelId="{EB55338A-0BEC-4510-B949-87CCAF6F5441}" srcId="{5C3E8DFC-0097-449C-A1CC-78A5FE5833B6}" destId="{D09B9CF7-F7D2-4083-A05D-7916E7E63D8D}" srcOrd="1" destOrd="0" parTransId="{C531FB02-094E-46E2-9557-BC2A9E397B43}" sibTransId="{80EF2F15-A91F-4EDA-8321-96CDC329E7FB}"/>
    <dgm:cxn modelId="{7BAFBA93-3845-4D06-A06D-426B4937DE17}" type="presOf" srcId="{D09B9CF7-F7D2-4083-A05D-7916E7E63D8D}" destId="{69A7CE8B-E94B-42F4-87E1-2BC587FC662C}" srcOrd="0" destOrd="0" presId="urn:microsoft.com/office/officeart/2008/layout/VerticalCircleList"/>
    <dgm:cxn modelId="{3DB9FC94-E81F-41FF-A5F5-6314311DD23E}" type="presOf" srcId="{B2008B3B-005F-4970-B201-DEC8C462E27E}" destId="{66DB2619-7AFD-4138-8EEE-8A73C83F8AF6}" srcOrd="0" destOrd="0" presId="urn:microsoft.com/office/officeart/2008/layout/VerticalCircleList"/>
    <dgm:cxn modelId="{58D729A3-2692-4B15-87D6-8FE8D78F4890}" type="presOf" srcId="{58BDCFD6-2E0F-42C0-9325-B433F78D0C2E}" destId="{8ED7135D-4084-4B2C-928B-3CD140F01234}" srcOrd="0" destOrd="0" presId="urn:microsoft.com/office/officeart/2008/layout/VerticalCircleList"/>
    <dgm:cxn modelId="{0BC183BB-4FDB-4B18-92B6-7DBA402D84AD}" srcId="{5C3E8DFC-0097-449C-A1CC-78A5FE5833B6}" destId="{B2008B3B-005F-4970-B201-DEC8C462E27E}" srcOrd="2" destOrd="0" parTransId="{D0F7B240-40BA-4AE3-9690-BB815144EE6F}" sibTransId="{6348C264-CB05-43E4-8416-4D06C5215F3C}"/>
    <dgm:cxn modelId="{433E7EDA-7BA8-4025-BCCF-55ADE03F5ED1}" type="presOf" srcId="{5C3E8DFC-0097-449C-A1CC-78A5FE5833B6}" destId="{8CB22C77-67E8-4D5D-98D1-078777866A8A}" srcOrd="0" destOrd="0" presId="urn:microsoft.com/office/officeart/2008/layout/VerticalCircleList"/>
    <dgm:cxn modelId="{B351018A-89BE-498A-8157-66A9DEEC8659}" type="presParOf" srcId="{8CB22C77-67E8-4D5D-98D1-078777866A8A}" destId="{73CDEBAF-9F8C-4100-92C5-7B6800365206}" srcOrd="0" destOrd="0" presId="urn:microsoft.com/office/officeart/2008/layout/VerticalCircleList"/>
    <dgm:cxn modelId="{4ED4B144-3AFE-4B86-9C90-31F6704AFE4C}" type="presParOf" srcId="{73CDEBAF-9F8C-4100-92C5-7B6800365206}" destId="{2D17829B-F1CB-46DC-A16C-BBB6248DE8DA}" srcOrd="0" destOrd="0" presId="urn:microsoft.com/office/officeart/2008/layout/VerticalCircleList"/>
    <dgm:cxn modelId="{DF79E9C1-4F24-4D0F-8EA8-36B37AE746CD}" type="presParOf" srcId="{73CDEBAF-9F8C-4100-92C5-7B6800365206}" destId="{5E8EFB7D-358A-4C63-8607-C05B50E431E2}" srcOrd="1" destOrd="0" presId="urn:microsoft.com/office/officeart/2008/layout/VerticalCircleList"/>
    <dgm:cxn modelId="{ABE39E8C-01A6-44FF-BD95-4DF68FA0F5BD}" type="presParOf" srcId="{73CDEBAF-9F8C-4100-92C5-7B6800365206}" destId="{8ED7135D-4084-4B2C-928B-3CD140F01234}" srcOrd="2" destOrd="0" presId="urn:microsoft.com/office/officeart/2008/layout/VerticalCircleList"/>
    <dgm:cxn modelId="{697BC154-AD06-4B07-9381-79B722CAA1D6}" type="presParOf" srcId="{8CB22C77-67E8-4D5D-98D1-078777866A8A}" destId="{A7FD6827-B36C-4BDE-A3C0-5D9B6F7A0607}" srcOrd="1" destOrd="0" presId="urn:microsoft.com/office/officeart/2008/layout/VerticalCircleList"/>
    <dgm:cxn modelId="{4FCAA5E1-1D37-4E3F-BFF8-404541CCDF2A}" type="presParOf" srcId="{A7FD6827-B36C-4BDE-A3C0-5D9B6F7A0607}" destId="{BD96CE59-6255-4AE3-B028-CE61A26091A3}" srcOrd="0" destOrd="0" presId="urn:microsoft.com/office/officeart/2008/layout/VerticalCircleList"/>
    <dgm:cxn modelId="{03AFDD9B-628E-4FB1-9599-3D469B5D8E08}" type="presParOf" srcId="{A7FD6827-B36C-4BDE-A3C0-5D9B6F7A0607}" destId="{EB524772-9563-42FA-AEC6-0975E0BA269E}" srcOrd="1" destOrd="0" presId="urn:microsoft.com/office/officeart/2008/layout/VerticalCircleList"/>
    <dgm:cxn modelId="{4419AC52-4655-4894-96B0-8C2925795F53}" type="presParOf" srcId="{A7FD6827-B36C-4BDE-A3C0-5D9B6F7A0607}" destId="{69A7CE8B-E94B-42F4-87E1-2BC587FC662C}" srcOrd="2" destOrd="0" presId="urn:microsoft.com/office/officeart/2008/layout/VerticalCircleList"/>
    <dgm:cxn modelId="{F89EAA79-25FC-4098-A2E4-6FB0519E4766}" type="presParOf" srcId="{8CB22C77-67E8-4D5D-98D1-078777866A8A}" destId="{954F41C2-891B-4145-B5FD-C245FF492372}" srcOrd="2" destOrd="0" presId="urn:microsoft.com/office/officeart/2008/layout/VerticalCircleList"/>
    <dgm:cxn modelId="{56004897-9883-482B-AD62-FC92825AB8CF}" type="presParOf" srcId="{954F41C2-891B-4145-B5FD-C245FF492372}" destId="{03B5E337-D088-47FF-8160-2DEBBA895B04}" srcOrd="0" destOrd="0" presId="urn:microsoft.com/office/officeart/2008/layout/VerticalCircleList"/>
    <dgm:cxn modelId="{ECF32797-AEAC-4523-9D8E-C33A11B7C3DD}" type="presParOf" srcId="{954F41C2-891B-4145-B5FD-C245FF492372}" destId="{4C81091D-904D-4256-A9BF-C4EC10FB3DCD}" srcOrd="1" destOrd="0" presId="urn:microsoft.com/office/officeart/2008/layout/VerticalCircleList"/>
    <dgm:cxn modelId="{F1F6F624-3230-41AF-8899-2716DB06B9BC}" type="presParOf" srcId="{954F41C2-891B-4145-B5FD-C245FF492372}" destId="{66DB2619-7AFD-4138-8EEE-8A73C83F8AF6}"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066E9-1E2C-483F-BD35-F08D3CCCD203}">
      <dsp:nvSpPr>
        <dsp:cNvPr id="0" name=""/>
        <dsp:cNvSpPr/>
      </dsp:nvSpPr>
      <dsp:spPr>
        <a:xfrm>
          <a:off x="7264" y="0"/>
          <a:ext cx="2937618" cy="52383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31</a:t>
          </a:r>
          <a:r>
            <a:rPr lang="en-US" sz="4400" kern="1200" baseline="0" dirty="0"/>
            <a:t> Doctoral programs</a:t>
          </a:r>
          <a:endParaRPr lang="en-US" sz="4400" kern="1200" dirty="0"/>
        </a:p>
      </dsp:txBody>
      <dsp:txXfrm>
        <a:off x="93304" y="86040"/>
        <a:ext cx="2765538" cy="5066248"/>
      </dsp:txXfrm>
    </dsp:sp>
    <dsp:sp modelId="{FE644935-F59B-4058-8A43-D81A4D7C24A6}">
      <dsp:nvSpPr>
        <dsp:cNvPr id="0" name=""/>
        <dsp:cNvSpPr/>
      </dsp:nvSpPr>
      <dsp:spPr>
        <a:xfrm>
          <a:off x="3438402" y="0"/>
          <a:ext cx="2937618" cy="52383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45 Master programs</a:t>
          </a:r>
        </a:p>
      </dsp:txBody>
      <dsp:txXfrm>
        <a:off x="3524442" y="86040"/>
        <a:ext cx="2765538" cy="5066248"/>
      </dsp:txXfrm>
    </dsp:sp>
    <dsp:sp modelId="{731C78A0-F747-4FEB-9339-575CFF69BAF6}">
      <dsp:nvSpPr>
        <dsp:cNvPr id="0" name=""/>
        <dsp:cNvSpPr/>
      </dsp:nvSpPr>
      <dsp:spPr>
        <a:xfrm>
          <a:off x="6869540" y="0"/>
          <a:ext cx="2937618" cy="52383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139 Bachelor programs</a:t>
          </a:r>
        </a:p>
      </dsp:txBody>
      <dsp:txXfrm>
        <a:off x="6955580" y="86040"/>
        <a:ext cx="2765538" cy="50662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EFB7D-358A-4C63-8607-C05B50E431E2}">
      <dsp:nvSpPr>
        <dsp:cNvPr id="0" name=""/>
        <dsp:cNvSpPr/>
      </dsp:nvSpPr>
      <dsp:spPr>
        <a:xfrm>
          <a:off x="1156406" y="214"/>
          <a:ext cx="1612192" cy="161219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ED7135D-4084-4B2C-928B-3CD140F01234}">
      <dsp:nvSpPr>
        <dsp:cNvPr id="0" name=""/>
        <dsp:cNvSpPr/>
      </dsp:nvSpPr>
      <dsp:spPr>
        <a:xfrm>
          <a:off x="1962503" y="214"/>
          <a:ext cx="8601639" cy="1612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5880" rIns="0" bIns="55880" numCol="1" spcCol="1270" anchor="ctr" anchorCtr="0">
          <a:noAutofit/>
        </a:bodyPr>
        <a:lstStyle/>
        <a:p>
          <a:pPr marL="0" lvl="0" indent="0" algn="l" defTabSz="1955800">
            <a:lnSpc>
              <a:spcPct val="90000"/>
            </a:lnSpc>
            <a:spcBef>
              <a:spcPct val="0"/>
            </a:spcBef>
            <a:spcAft>
              <a:spcPct val="35000"/>
            </a:spcAft>
            <a:buNone/>
          </a:pPr>
          <a:r>
            <a:rPr lang="en-US" sz="4400" kern="1200" dirty="0"/>
            <a:t>Articulation programs</a:t>
          </a:r>
        </a:p>
      </dsp:txBody>
      <dsp:txXfrm>
        <a:off x="1962503" y="214"/>
        <a:ext cx="8601639" cy="1612192"/>
      </dsp:txXfrm>
    </dsp:sp>
    <dsp:sp modelId="{EB524772-9563-42FA-AEC6-0975E0BA269E}">
      <dsp:nvSpPr>
        <dsp:cNvPr id="0" name=""/>
        <dsp:cNvSpPr/>
      </dsp:nvSpPr>
      <dsp:spPr>
        <a:xfrm>
          <a:off x="1156406" y="1612407"/>
          <a:ext cx="1612192" cy="161219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9A7CE8B-E94B-42F4-87E1-2BC587FC662C}">
      <dsp:nvSpPr>
        <dsp:cNvPr id="0" name=""/>
        <dsp:cNvSpPr/>
      </dsp:nvSpPr>
      <dsp:spPr>
        <a:xfrm>
          <a:off x="1962503" y="1612407"/>
          <a:ext cx="8601639" cy="1612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5880" rIns="0" bIns="55880" numCol="1" spcCol="1270" anchor="ctr" anchorCtr="0">
          <a:noAutofit/>
        </a:bodyPr>
        <a:lstStyle/>
        <a:p>
          <a:pPr marL="0" lvl="0" indent="0" algn="l" defTabSz="1955800">
            <a:lnSpc>
              <a:spcPct val="90000"/>
            </a:lnSpc>
            <a:spcBef>
              <a:spcPct val="0"/>
            </a:spcBef>
            <a:spcAft>
              <a:spcPct val="35000"/>
            </a:spcAft>
            <a:buNone/>
          </a:pPr>
          <a:r>
            <a:rPr lang="en-US" sz="4400" kern="1200" dirty="0"/>
            <a:t>Dual/Joint programs</a:t>
          </a:r>
        </a:p>
      </dsp:txBody>
      <dsp:txXfrm>
        <a:off x="1962503" y="1612407"/>
        <a:ext cx="8601639" cy="1612192"/>
      </dsp:txXfrm>
    </dsp:sp>
    <dsp:sp modelId="{4C81091D-904D-4256-A9BF-C4EC10FB3DCD}">
      <dsp:nvSpPr>
        <dsp:cNvPr id="0" name=""/>
        <dsp:cNvSpPr/>
      </dsp:nvSpPr>
      <dsp:spPr>
        <a:xfrm>
          <a:off x="1156406" y="3224600"/>
          <a:ext cx="1612192" cy="161219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6DB2619-7AFD-4138-8EEE-8A73C83F8AF6}">
      <dsp:nvSpPr>
        <dsp:cNvPr id="0" name=""/>
        <dsp:cNvSpPr/>
      </dsp:nvSpPr>
      <dsp:spPr>
        <a:xfrm>
          <a:off x="1962503" y="3224600"/>
          <a:ext cx="8601639" cy="1612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5880" rIns="0" bIns="55880" numCol="1" spcCol="1270" anchor="ctr" anchorCtr="0">
          <a:noAutofit/>
        </a:bodyPr>
        <a:lstStyle/>
        <a:p>
          <a:pPr marL="0" lvl="0" indent="0" algn="l" defTabSz="1955800">
            <a:lnSpc>
              <a:spcPct val="90000"/>
            </a:lnSpc>
            <a:spcBef>
              <a:spcPct val="0"/>
            </a:spcBef>
            <a:spcAft>
              <a:spcPct val="35000"/>
            </a:spcAft>
            <a:buNone/>
          </a:pPr>
          <a:r>
            <a:rPr lang="en-US" sz="4400" kern="1200" dirty="0"/>
            <a:t>Advanced/High-quality programs</a:t>
          </a:r>
        </a:p>
      </dsp:txBody>
      <dsp:txXfrm>
        <a:off x="1962503" y="3224600"/>
        <a:ext cx="8601639" cy="16121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4C3FCC2-4E7A-4671-AA79-177CB194E449}" type="datetimeFigureOut">
              <a:rPr lang="en-US" smtClean="0"/>
              <a:t>3/18/2023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A01C38D-F26D-4167-83EF-8774BC62D548}" type="slidenum">
              <a:rPr lang="en-US" smtClean="0"/>
              <a:t>‹Nº›</a:t>
            </a:fld>
            <a:endParaRPr lang="en-US"/>
          </a:p>
        </p:txBody>
      </p:sp>
    </p:spTree>
    <p:extLst>
      <p:ext uri="{BB962C8B-B14F-4D97-AF65-F5344CB8AC3E}">
        <p14:creationId xmlns:p14="http://schemas.microsoft.com/office/powerpoint/2010/main" val="333605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B135511-F112-4A6D-8AE6-70DB435095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FEE08ED3-E2BD-4E0C-86DE-8EDB5366A0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宋体" panose="02010600030101010101" pitchFamily="2" charset="-122"/>
            </a:endParaRPr>
          </a:p>
        </p:txBody>
      </p:sp>
      <p:sp>
        <p:nvSpPr>
          <p:cNvPr id="22532" name="Slide Number Placeholder 3">
            <a:extLst>
              <a:ext uri="{FF2B5EF4-FFF2-40B4-BE49-F238E27FC236}">
                <a16:creationId xmlns:a16="http://schemas.microsoft.com/office/drawing/2014/main" id="{A02F1E48-9A21-45CE-BABB-3A3AB4187F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57066" indent="-291179">
              <a:defRPr>
                <a:solidFill>
                  <a:schemeClr val="tx1"/>
                </a:solidFill>
                <a:latin typeface="Calibri" panose="020F0502020204030204" pitchFamily="34" charset="0"/>
                <a:ea typeface="宋体" panose="02010600030101010101" pitchFamily="2" charset="-122"/>
              </a:defRPr>
            </a:lvl2pPr>
            <a:lvl3pPr marL="1164717" indent="-232943">
              <a:defRPr>
                <a:solidFill>
                  <a:schemeClr val="tx1"/>
                </a:solidFill>
                <a:latin typeface="Calibri" panose="020F0502020204030204" pitchFamily="34" charset="0"/>
                <a:ea typeface="宋体" panose="02010600030101010101" pitchFamily="2" charset="-122"/>
              </a:defRPr>
            </a:lvl3pPr>
            <a:lvl4pPr marL="1630604" indent="-232943">
              <a:defRPr>
                <a:solidFill>
                  <a:schemeClr val="tx1"/>
                </a:solidFill>
                <a:latin typeface="Calibri" panose="020F0502020204030204" pitchFamily="34" charset="0"/>
                <a:ea typeface="宋体" panose="02010600030101010101" pitchFamily="2" charset="-122"/>
              </a:defRPr>
            </a:lvl4pPr>
            <a:lvl5pPr marL="2096491" indent="-232943">
              <a:defRPr>
                <a:solidFill>
                  <a:schemeClr val="tx1"/>
                </a:solidFill>
                <a:latin typeface="Calibri" panose="020F0502020204030204" pitchFamily="34" charset="0"/>
                <a:ea typeface="宋体" panose="02010600030101010101" pitchFamily="2" charset="-122"/>
              </a:defRPr>
            </a:lvl5pPr>
            <a:lvl6pPr marL="2562377"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28264"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94151"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960038"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FF37832-DE8F-4D7D-8029-1E50D3C9A33B}" type="slidenum">
              <a:rPr lang="zh-CN" altLang="en-US"/>
              <a:pPr/>
              <a:t>4</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B135511-F112-4A6D-8AE6-70DB435095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FEE08ED3-E2BD-4E0C-86DE-8EDB5366A0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宋体" panose="02010600030101010101" pitchFamily="2" charset="-122"/>
            </a:endParaRPr>
          </a:p>
        </p:txBody>
      </p:sp>
      <p:sp>
        <p:nvSpPr>
          <p:cNvPr id="22532" name="Slide Number Placeholder 3">
            <a:extLst>
              <a:ext uri="{FF2B5EF4-FFF2-40B4-BE49-F238E27FC236}">
                <a16:creationId xmlns:a16="http://schemas.microsoft.com/office/drawing/2014/main" id="{A02F1E48-9A21-45CE-BABB-3A3AB4187F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57066" indent="-291179">
              <a:defRPr>
                <a:solidFill>
                  <a:schemeClr val="tx1"/>
                </a:solidFill>
                <a:latin typeface="Calibri" panose="020F0502020204030204" pitchFamily="34" charset="0"/>
                <a:ea typeface="宋体" panose="02010600030101010101" pitchFamily="2" charset="-122"/>
              </a:defRPr>
            </a:lvl2pPr>
            <a:lvl3pPr marL="1164717" indent="-232943">
              <a:defRPr>
                <a:solidFill>
                  <a:schemeClr val="tx1"/>
                </a:solidFill>
                <a:latin typeface="Calibri" panose="020F0502020204030204" pitchFamily="34" charset="0"/>
                <a:ea typeface="宋体" panose="02010600030101010101" pitchFamily="2" charset="-122"/>
              </a:defRPr>
            </a:lvl3pPr>
            <a:lvl4pPr marL="1630604" indent="-232943">
              <a:defRPr>
                <a:solidFill>
                  <a:schemeClr val="tx1"/>
                </a:solidFill>
                <a:latin typeface="Calibri" panose="020F0502020204030204" pitchFamily="34" charset="0"/>
                <a:ea typeface="宋体" panose="02010600030101010101" pitchFamily="2" charset="-122"/>
              </a:defRPr>
            </a:lvl4pPr>
            <a:lvl5pPr marL="2096491" indent="-232943">
              <a:defRPr>
                <a:solidFill>
                  <a:schemeClr val="tx1"/>
                </a:solidFill>
                <a:latin typeface="Calibri" panose="020F0502020204030204" pitchFamily="34" charset="0"/>
                <a:ea typeface="宋体" panose="02010600030101010101" pitchFamily="2" charset="-122"/>
              </a:defRPr>
            </a:lvl5pPr>
            <a:lvl6pPr marL="2562377"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28264"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94151"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960038"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FF37832-DE8F-4D7D-8029-1E50D3C9A33B}" type="slidenum">
              <a:rPr lang="zh-CN" altLang="en-US"/>
              <a:pPr/>
              <a:t>7</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B135511-F112-4A6D-8AE6-70DB435095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FEE08ED3-E2BD-4E0C-86DE-8EDB5366A0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宋体" panose="02010600030101010101" pitchFamily="2" charset="-122"/>
            </a:endParaRPr>
          </a:p>
        </p:txBody>
      </p:sp>
      <p:sp>
        <p:nvSpPr>
          <p:cNvPr id="22532" name="Slide Number Placeholder 3">
            <a:extLst>
              <a:ext uri="{FF2B5EF4-FFF2-40B4-BE49-F238E27FC236}">
                <a16:creationId xmlns:a16="http://schemas.microsoft.com/office/drawing/2014/main" id="{A02F1E48-9A21-45CE-BABB-3A3AB4187F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57066" indent="-291179">
              <a:defRPr>
                <a:solidFill>
                  <a:schemeClr val="tx1"/>
                </a:solidFill>
                <a:latin typeface="Calibri" panose="020F0502020204030204" pitchFamily="34" charset="0"/>
                <a:ea typeface="宋体" panose="02010600030101010101" pitchFamily="2" charset="-122"/>
              </a:defRPr>
            </a:lvl2pPr>
            <a:lvl3pPr marL="1164717" indent="-232943">
              <a:defRPr>
                <a:solidFill>
                  <a:schemeClr val="tx1"/>
                </a:solidFill>
                <a:latin typeface="Calibri" panose="020F0502020204030204" pitchFamily="34" charset="0"/>
                <a:ea typeface="宋体" panose="02010600030101010101" pitchFamily="2" charset="-122"/>
              </a:defRPr>
            </a:lvl3pPr>
            <a:lvl4pPr marL="1630604" indent="-232943">
              <a:defRPr>
                <a:solidFill>
                  <a:schemeClr val="tx1"/>
                </a:solidFill>
                <a:latin typeface="Calibri" panose="020F0502020204030204" pitchFamily="34" charset="0"/>
                <a:ea typeface="宋体" panose="02010600030101010101" pitchFamily="2" charset="-122"/>
              </a:defRPr>
            </a:lvl4pPr>
            <a:lvl5pPr marL="2096491" indent="-232943">
              <a:defRPr>
                <a:solidFill>
                  <a:schemeClr val="tx1"/>
                </a:solidFill>
                <a:latin typeface="Calibri" panose="020F0502020204030204" pitchFamily="34" charset="0"/>
                <a:ea typeface="宋体" panose="02010600030101010101" pitchFamily="2" charset="-122"/>
              </a:defRPr>
            </a:lvl5pPr>
            <a:lvl6pPr marL="2562377"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28264"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94151"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960038" indent="-232943"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FF37832-DE8F-4D7D-8029-1E50D3C9A33B}" type="slidenum">
              <a:rPr lang="zh-CN" altLang="en-US"/>
              <a:pPr/>
              <a:t>12</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宋体" pitchFamily="2" charset="-122"/>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57066" indent="-291179">
              <a:defRPr>
                <a:solidFill>
                  <a:schemeClr val="tx1"/>
                </a:solidFill>
                <a:latin typeface="Calibri" pitchFamily="34" charset="0"/>
                <a:ea typeface="宋体" pitchFamily="2" charset="-122"/>
              </a:defRPr>
            </a:lvl2pPr>
            <a:lvl3pPr marL="1164717" indent="-232943">
              <a:defRPr>
                <a:solidFill>
                  <a:schemeClr val="tx1"/>
                </a:solidFill>
                <a:latin typeface="Calibri" pitchFamily="34" charset="0"/>
                <a:ea typeface="宋体" pitchFamily="2" charset="-122"/>
              </a:defRPr>
            </a:lvl3pPr>
            <a:lvl4pPr marL="1630604" indent="-232943">
              <a:defRPr>
                <a:solidFill>
                  <a:schemeClr val="tx1"/>
                </a:solidFill>
                <a:latin typeface="Calibri" pitchFamily="34" charset="0"/>
                <a:ea typeface="宋体" pitchFamily="2" charset="-122"/>
              </a:defRPr>
            </a:lvl4pPr>
            <a:lvl5pPr marL="2096491" indent="-232943">
              <a:defRPr>
                <a:solidFill>
                  <a:schemeClr val="tx1"/>
                </a:solidFill>
                <a:latin typeface="Calibri" pitchFamily="34" charset="0"/>
                <a:ea typeface="宋体" pitchFamily="2" charset="-122"/>
              </a:defRPr>
            </a:lvl5pPr>
            <a:lvl6pPr marL="2562377" indent="-232943" eaLnBrk="0" fontAlgn="base" hangingPunct="0">
              <a:spcBef>
                <a:spcPct val="0"/>
              </a:spcBef>
              <a:spcAft>
                <a:spcPct val="0"/>
              </a:spcAft>
              <a:defRPr>
                <a:solidFill>
                  <a:schemeClr val="tx1"/>
                </a:solidFill>
                <a:latin typeface="Calibri" pitchFamily="34" charset="0"/>
                <a:ea typeface="宋体" pitchFamily="2" charset="-122"/>
              </a:defRPr>
            </a:lvl6pPr>
            <a:lvl7pPr marL="3028264" indent="-232943" eaLnBrk="0" fontAlgn="base" hangingPunct="0">
              <a:spcBef>
                <a:spcPct val="0"/>
              </a:spcBef>
              <a:spcAft>
                <a:spcPct val="0"/>
              </a:spcAft>
              <a:defRPr>
                <a:solidFill>
                  <a:schemeClr val="tx1"/>
                </a:solidFill>
                <a:latin typeface="Calibri" pitchFamily="34" charset="0"/>
                <a:ea typeface="宋体" pitchFamily="2" charset="-122"/>
              </a:defRPr>
            </a:lvl7pPr>
            <a:lvl8pPr marL="3494151" indent="-232943" eaLnBrk="0" fontAlgn="base" hangingPunct="0">
              <a:spcBef>
                <a:spcPct val="0"/>
              </a:spcBef>
              <a:spcAft>
                <a:spcPct val="0"/>
              </a:spcAft>
              <a:defRPr>
                <a:solidFill>
                  <a:schemeClr val="tx1"/>
                </a:solidFill>
                <a:latin typeface="Calibri" pitchFamily="34" charset="0"/>
                <a:ea typeface="宋体" pitchFamily="2" charset="-122"/>
              </a:defRPr>
            </a:lvl8pPr>
            <a:lvl9pPr marL="3960038" indent="-232943" eaLnBrk="0" fontAlgn="base" hangingPunct="0">
              <a:spcBef>
                <a:spcPct val="0"/>
              </a:spcBef>
              <a:spcAft>
                <a:spcPct val="0"/>
              </a:spcAft>
              <a:defRPr>
                <a:solidFill>
                  <a:schemeClr val="tx1"/>
                </a:solidFill>
                <a:latin typeface="Calibri" pitchFamily="34" charset="0"/>
                <a:ea typeface="宋体" pitchFamily="2" charset="-122"/>
              </a:defRPr>
            </a:lvl9pPr>
          </a:lstStyle>
          <a:p>
            <a:fld id="{37B92FEB-9251-4481-95B7-ADFF8EFC630C}" type="slidenum">
              <a:rPr lang="zh-CN" altLang="en-US"/>
              <a:pPr/>
              <a:t>16</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宋体" pitchFamily="2" charset="-122"/>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57066" indent="-291179">
              <a:defRPr>
                <a:solidFill>
                  <a:schemeClr val="tx1"/>
                </a:solidFill>
                <a:latin typeface="Calibri" pitchFamily="34" charset="0"/>
                <a:ea typeface="宋体" pitchFamily="2" charset="-122"/>
              </a:defRPr>
            </a:lvl2pPr>
            <a:lvl3pPr marL="1164717" indent="-232943">
              <a:defRPr>
                <a:solidFill>
                  <a:schemeClr val="tx1"/>
                </a:solidFill>
                <a:latin typeface="Calibri" pitchFamily="34" charset="0"/>
                <a:ea typeface="宋体" pitchFamily="2" charset="-122"/>
              </a:defRPr>
            </a:lvl3pPr>
            <a:lvl4pPr marL="1630604" indent="-232943">
              <a:defRPr>
                <a:solidFill>
                  <a:schemeClr val="tx1"/>
                </a:solidFill>
                <a:latin typeface="Calibri" pitchFamily="34" charset="0"/>
                <a:ea typeface="宋体" pitchFamily="2" charset="-122"/>
              </a:defRPr>
            </a:lvl4pPr>
            <a:lvl5pPr marL="2096491" indent="-232943">
              <a:defRPr>
                <a:solidFill>
                  <a:schemeClr val="tx1"/>
                </a:solidFill>
                <a:latin typeface="Calibri" pitchFamily="34" charset="0"/>
                <a:ea typeface="宋体" pitchFamily="2" charset="-122"/>
              </a:defRPr>
            </a:lvl5pPr>
            <a:lvl6pPr marL="2562377" indent="-232943" eaLnBrk="0" fontAlgn="base" hangingPunct="0">
              <a:spcBef>
                <a:spcPct val="0"/>
              </a:spcBef>
              <a:spcAft>
                <a:spcPct val="0"/>
              </a:spcAft>
              <a:defRPr>
                <a:solidFill>
                  <a:schemeClr val="tx1"/>
                </a:solidFill>
                <a:latin typeface="Calibri" pitchFamily="34" charset="0"/>
                <a:ea typeface="宋体" pitchFamily="2" charset="-122"/>
              </a:defRPr>
            </a:lvl6pPr>
            <a:lvl7pPr marL="3028264" indent="-232943" eaLnBrk="0" fontAlgn="base" hangingPunct="0">
              <a:spcBef>
                <a:spcPct val="0"/>
              </a:spcBef>
              <a:spcAft>
                <a:spcPct val="0"/>
              </a:spcAft>
              <a:defRPr>
                <a:solidFill>
                  <a:schemeClr val="tx1"/>
                </a:solidFill>
                <a:latin typeface="Calibri" pitchFamily="34" charset="0"/>
                <a:ea typeface="宋体" pitchFamily="2" charset="-122"/>
              </a:defRPr>
            </a:lvl7pPr>
            <a:lvl8pPr marL="3494151" indent="-232943" eaLnBrk="0" fontAlgn="base" hangingPunct="0">
              <a:spcBef>
                <a:spcPct val="0"/>
              </a:spcBef>
              <a:spcAft>
                <a:spcPct val="0"/>
              </a:spcAft>
              <a:defRPr>
                <a:solidFill>
                  <a:schemeClr val="tx1"/>
                </a:solidFill>
                <a:latin typeface="Calibri" pitchFamily="34" charset="0"/>
                <a:ea typeface="宋体" pitchFamily="2" charset="-122"/>
              </a:defRPr>
            </a:lvl8pPr>
            <a:lvl9pPr marL="3960038" indent="-232943" eaLnBrk="0" fontAlgn="base" hangingPunct="0">
              <a:spcBef>
                <a:spcPct val="0"/>
              </a:spcBef>
              <a:spcAft>
                <a:spcPct val="0"/>
              </a:spcAft>
              <a:defRPr>
                <a:solidFill>
                  <a:schemeClr val="tx1"/>
                </a:solidFill>
                <a:latin typeface="Calibri" pitchFamily="34" charset="0"/>
                <a:ea typeface="宋体" pitchFamily="2" charset="-122"/>
              </a:defRPr>
            </a:lvl9pPr>
          </a:lstStyle>
          <a:p>
            <a:fld id="{37B92FEB-9251-4481-95B7-ADFF8EFC630C}" type="slidenum">
              <a:rPr lang="zh-CN" altLang="en-US"/>
              <a:pPr/>
              <a:t>18</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en-US"/>
              <a:t>Click to edit Master subtitle style</a:t>
            </a:r>
            <a:endParaRPr lang="en-US" dirty="0"/>
          </a:p>
        </p:txBody>
      </p:sp>
      <p:pic>
        <p:nvPicPr>
          <p:cNvPr id="8" name="Picture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4221146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zh-CN" altLang="en-US"/>
          </a:p>
        </p:txBody>
      </p:sp>
      <p:sp>
        <p:nvSpPr>
          <p:cNvPr id="3" name="Footer Placeholder 2"/>
          <p:cNvSpPr>
            <a:spLocks noGrp="1"/>
          </p:cNvSpPr>
          <p:nvPr>
            <p:ph type="ftr" sz="quarter" idx="11"/>
          </p:nvPr>
        </p:nvSpPr>
        <p:spPr/>
        <p:txBody>
          <a:bodyPr/>
          <a:lstStyle>
            <a:lvl1pPr>
              <a:defRPr/>
            </a:lvl1pPr>
          </a:lstStyle>
          <a:p>
            <a:pPr>
              <a:defRPr/>
            </a:pPr>
            <a:endParaRPr lang="zh-CN" altLang="en-US"/>
          </a:p>
        </p:txBody>
      </p:sp>
      <p:sp>
        <p:nvSpPr>
          <p:cNvPr id="4" name="Slide Number Placeholder 22"/>
          <p:cNvSpPr>
            <a:spLocks noGrp="1"/>
          </p:cNvSpPr>
          <p:nvPr>
            <p:ph type="sldNum" sz="quarter" idx="12"/>
          </p:nvPr>
        </p:nvSpPr>
        <p:spPr/>
        <p:txBody>
          <a:bodyPr/>
          <a:lstStyle>
            <a:lvl1pPr>
              <a:defRPr/>
            </a:lvl1pPr>
          </a:lstStyle>
          <a:p>
            <a:fld id="{C27283B1-E1F1-49D2-A028-3EF03B7EEA75}" type="slidenum">
              <a:rPr lang="zh-CN" altLang="en-US"/>
              <a:pPr/>
              <a:t>‹Nº›</a:t>
            </a:fld>
            <a:endParaRPr lang="en-US" altLang="zh-CN"/>
          </a:p>
        </p:txBody>
      </p:sp>
    </p:spTree>
    <p:extLst>
      <p:ext uri="{BB962C8B-B14F-4D97-AF65-F5344CB8AC3E}">
        <p14:creationId xmlns:p14="http://schemas.microsoft.com/office/powerpoint/2010/main" val="21680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34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0E770BB0-A521-41C6-A0AE-BEE679D2AD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46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89203F-46EF-44A2-956A-7FF6AF93BE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8" name="Content Placeholder 2">
            <a:extLst>
              <a:ext uri="{FF2B5EF4-FFF2-40B4-BE49-F238E27FC236}">
                <a16:creationId xmlns:a16="http://schemas.microsoft.com/office/drawing/2014/main" id="{D1D47175-944E-463B-ABBB-06669A473913}"/>
              </a:ext>
            </a:extLst>
          </p:cNvPr>
          <p:cNvSpPr>
            <a:spLocks noGrp="1"/>
          </p:cNvSpPr>
          <p:nvPr>
            <p:ph idx="1"/>
          </p:nvPr>
        </p:nvSpPr>
        <p:spPr>
          <a:xfrm>
            <a:off x="1090862" y="1507068"/>
            <a:ext cx="3192379" cy="4669896"/>
          </a:xfrm>
        </p:spPr>
        <p:txBody>
          <a:bodyPr anchor="ctr"/>
          <a:lstStyle>
            <a:lvl1pPr marL="0" indent="0" algn="l">
              <a:lnSpc>
                <a:spcPct val="150000"/>
              </a:lnSpc>
              <a:spcAft>
                <a:spcPts val="1200"/>
              </a:spcAft>
              <a:buSzPct val="25000"/>
              <a:buFont typeface="Segoe UI" panose="020B0502040204020203" pitchFamily="34" charset="0"/>
              <a:buChar char=" "/>
              <a:defRPr sz="1200"/>
            </a:lvl1pPr>
            <a:lvl2pPr marL="401638" indent="7938" algn="l">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A40725B0-0DB7-41CE-9C4C-39E8D0F6325E}"/>
              </a:ext>
            </a:extLst>
          </p:cNvPr>
          <p:cNvSpPr>
            <a:spLocks noGrp="1"/>
          </p:cNvSpPr>
          <p:nvPr>
            <p:ph idx="13"/>
          </p:nvPr>
        </p:nvSpPr>
        <p:spPr>
          <a:xfrm>
            <a:off x="4395537" y="1507068"/>
            <a:ext cx="7143905" cy="4669896"/>
          </a:xfrm>
        </p:spPr>
        <p:txBody>
          <a:bodyPr anchor="ct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F9E63483-559C-4A6F-B04F-D6C56A3CC0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44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69782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017C897-2775-4930-B0BE-BEB7245323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815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58610D-0376-4D1E-8ED8-29382288BB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783" t="-3"/>
          <a:stretch/>
        </p:blipFill>
        <p:spPr>
          <a:xfrm>
            <a:off x="269032" y="4801396"/>
            <a:ext cx="11653936" cy="1786228"/>
          </a:xfrm>
          <a:prstGeom prst="rect">
            <a:avLst/>
          </a:prstGeom>
        </p:spPr>
      </p:pic>
      <p:sp>
        <p:nvSpPr>
          <p:cNvPr id="3" name="Title 2">
            <a:extLst>
              <a:ext uri="{FF2B5EF4-FFF2-40B4-BE49-F238E27FC236}">
                <a16:creationId xmlns:a16="http://schemas.microsoft.com/office/drawing/2014/main" id="{21C16CD2-606C-441E-BBA3-51767980CC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350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675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6E7992CD-A1B2-4977-BE24-1C5A9D57C4DA}"/>
              </a:ext>
            </a:extLst>
          </p:cNvPr>
          <p:cNvSpPr>
            <a:spLocks noGrp="1"/>
          </p:cNvSpPr>
          <p:nvPr>
            <p:ph type="dt" sz="half" idx="10"/>
          </p:nvPr>
        </p:nvSpPr>
        <p:spPr/>
        <p:txBody>
          <a:bodyPr/>
          <a:lstStyle>
            <a:lvl1pPr>
              <a:defRPr/>
            </a:lvl1pPr>
          </a:lstStyle>
          <a:p>
            <a:pPr>
              <a:defRPr/>
            </a:pPr>
            <a:endParaRPr lang="zh-CN" altLang="en-US"/>
          </a:p>
        </p:txBody>
      </p:sp>
      <p:sp>
        <p:nvSpPr>
          <p:cNvPr id="3" name="Footer Placeholder 2">
            <a:extLst>
              <a:ext uri="{FF2B5EF4-FFF2-40B4-BE49-F238E27FC236}">
                <a16:creationId xmlns:a16="http://schemas.microsoft.com/office/drawing/2014/main" id="{2629F2C4-29D1-4E58-9B6E-33D8C16B9808}"/>
              </a:ext>
            </a:extLst>
          </p:cNvPr>
          <p:cNvSpPr>
            <a:spLocks noGrp="1"/>
          </p:cNvSpPr>
          <p:nvPr>
            <p:ph type="ftr" sz="quarter" idx="11"/>
          </p:nvPr>
        </p:nvSpPr>
        <p:spPr/>
        <p:txBody>
          <a:bodyPr/>
          <a:lstStyle>
            <a:lvl1pPr>
              <a:defRPr/>
            </a:lvl1pPr>
          </a:lstStyle>
          <a:p>
            <a:pPr>
              <a:defRPr/>
            </a:pPr>
            <a:endParaRPr lang="zh-CN" altLang="en-US"/>
          </a:p>
        </p:txBody>
      </p:sp>
      <p:sp>
        <p:nvSpPr>
          <p:cNvPr id="4" name="Slide Number Placeholder 22">
            <a:extLst>
              <a:ext uri="{FF2B5EF4-FFF2-40B4-BE49-F238E27FC236}">
                <a16:creationId xmlns:a16="http://schemas.microsoft.com/office/drawing/2014/main" id="{15D90794-41A4-4C10-8E1F-C1501F1DD57C}"/>
              </a:ext>
            </a:extLst>
          </p:cNvPr>
          <p:cNvSpPr>
            <a:spLocks noGrp="1"/>
          </p:cNvSpPr>
          <p:nvPr>
            <p:ph type="sldNum" sz="quarter" idx="12"/>
          </p:nvPr>
        </p:nvSpPr>
        <p:spPr/>
        <p:txBody>
          <a:bodyPr/>
          <a:lstStyle>
            <a:lvl1pPr>
              <a:defRPr/>
            </a:lvl1pPr>
          </a:lstStyle>
          <a:p>
            <a:pPr>
              <a:defRPr/>
            </a:pPr>
            <a:fld id="{F7F91F34-7911-49EC-AFCD-BE11F31B7B16}" type="slidenum">
              <a:rPr lang="zh-CN" altLang="en-US"/>
              <a:pPr>
                <a:defRPr/>
              </a:pPr>
              <a:t>‹Nº›</a:t>
            </a:fld>
            <a:endParaRPr lang="en-US" altLang="zh-CN"/>
          </a:p>
        </p:txBody>
      </p:sp>
    </p:spTree>
    <p:extLst>
      <p:ext uri="{BB962C8B-B14F-4D97-AF65-F5344CB8AC3E}">
        <p14:creationId xmlns:p14="http://schemas.microsoft.com/office/powerpoint/2010/main" val="1531165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5FD28E-AEC9-43B8-86F4-9CD3C41D49D7}"/>
              </a:ext>
            </a:extLst>
          </p:cNvPr>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a:extLst>
              <a:ext uri="{FF2B5EF4-FFF2-40B4-BE49-F238E27FC236}">
                <a16:creationId xmlns:a16="http://schemas.microsoft.com/office/drawing/2014/main" id="{C5AFE014-E3CD-4B9A-A705-F1CADD8F420B}"/>
              </a:ext>
            </a:extLst>
          </p:cNvPr>
          <p:cNvSpPr>
            <a:spLocks noGrp="1"/>
          </p:cNvSpPr>
          <p:nvPr>
            <p:ph type="title"/>
          </p:nvPr>
        </p:nvSpPr>
        <p:spPr>
          <a:xfrm>
            <a:off x="604434" y="448628"/>
            <a:ext cx="10983132" cy="747763"/>
          </a:xfrm>
          <a:prstGeom prst="rect">
            <a:avLst/>
          </a:prstGeom>
        </p:spPr>
        <p:txBody>
          <a:bodyPr vert="horz" lIns="91440" tIns="45720" rIns="91440" bIns="45720" rtlCol="0" anchor="ctr" anchorCtr="0">
            <a:normAutofit/>
          </a:bodyPr>
          <a:lstStyle/>
          <a:p>
            <a:pPr lvl="0"/>
            <a:r>
              <a:rPr lang="en-US"/>
              <a:t>Click to edit Master title style</a:t>
            </a:r>
            <a:endParaRPr lang="en-US" dirty="0"/>
          </a:p>
        </p:txBody>
      </p:sp>
      <p:sp>
        <p:nvSpPr>
          <p:cNvPr id="3" name="Text Placeholder 2">
            <a:extLst>
              <a:ext uri="{FF2B5EF4-FFF2-40B4-BE49-F238E27FC236}">
                <a16:creationId xmlns:a16="http://schemas.microsoft.com/office/drawing/2014/main" id="{61ADE5F7-8A52-43AD-8F30-F13CF545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C85AE-A002-4BA3-8D90-3960ED0FF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2103AA5-C732-4ECB-88D6-DAA20E2C1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80433-CBB5-49C5-B032-5A800E5D0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9379A-16E2-4C4A-96D0-A52C442257E7}" type="slidenum">
              <a:rPr lang="en-US" smtClean="0"/>
              <a:t>‹Nº›</a:t>
            </a:fld>
            <a:endParaRPr lang="en-US"/>
          </a:p>
        </p:txBody>
      </p:sp>
      <p:cxnSp>
        <p:nvCxnSpPr>
          <p:cNvPr id="8" name="Straight Connector 7">
            <a:extLst>
              <a:ext uri="{FF2B5EF4-FFF2-40B4-BE49-F238E27FC236}">
                <a16:creationId xmlns:a16="http://schemas.microsoft.com/office/drawing/2014/main" id="{E32A06DA-7FF5-4DDE-94D0-63A83DB241E8}"/>
              </a:ext>
            </a:extLst>
          </p:cNvPr>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51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2" r:id="rId4"/>
    <p:sldLayoutId id="2147483660" r:id="rId5"/>
    <p:sldLayoutId id="2147483662" r:id="rId6"/>
    <p:sldLayoutId id="2147483661" r:id="rId7"/>
    <p:sldLayoutId id="2147483655" r:id="rId8"/>
    <p:sldLayoutId id="2147483664" r:id="rId9"/>
    <p:sldLayoutId id="2147483665" r:id="rId10"/>
  </p:sldLayoutIdLst>
  <p:hf hdr="0" ftr="0" dt="0"/>
  <p:txStyles>
    <p:title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634587-A9B2-490E-849F-BD8A8F50E134}"/>
              </a:ext>
            </a:extLst>
          </p:cNvPr>
          <p:cNvSpPr>
            <a:spLocks noGrp="1"/>
          </p:cNvSpPr>
          <p:nvPr>
            <p:ph idx="1"/>
          </p:nvPr>
        </p:nvSpPr>
        <p:spPr>
          <a:xfrm>
            <a:off x="260060" y="1211551"/>
            <a:ext cx="5336068" cy="5388967"/>
          </a:xfrm>
        </p:spPr>
        <p:txBody>
          <a:bodyPr>
            <a:normAutofit/>
          </a:bodyPr>
          <a:lstStyle/>
          <a:p>
            <a:pPr algn="ctr">
              <a:lnSpc>
                <a:spcPct val="100000"/>
              </a:lnSpc>
              <a:spcBef>
                <a:spcPts val="0"/>
              </a:spcBef>
              <a:spcAft>
                <a:spcPts val="0"/>
              </a:spcAft>
            </a:pPr>
            <a:r>
              <a:rPr lang="en-US" sz="2800" b="1" dirty="0">
                <a:solidFill>
                  <a:srgbClr val="00B050"/>
                </a:solidFill>
              </a:rPr>
              <a:t>Internationalization - Successful lessons and challenges at the University of </a:t>
            </a:r>
            <a:r>
              <a:rPr lang="en-US" sz="2800" b="1" dirty="0" err="1">
                <a:solidFill>
                  <a:srgbClr val="00B050"/>
                </a:solidFill>
              </a:rPr>
              <a:t>Danang,Vietnam</a:t>
            </a:r>
            <a:r>
              <a:rPr lang="en-US" sz="2800" b="1" dirty="0">
                <a:solidFill>
                  <a:srgbClr val="00B050"/>
                </a:solidFill>
              </a:rPr>
              <a:t> </a:t>
            </a:r>
          </a:p>
          <a:p>
            <a:pPr algn="ctr">
              <a:lnSpc>
                <a:spcPct val="100000"/>
              </a:lnSpc>
              <a:spcBef>
                <a:spcPts val="0"/>
              </a:spcBef>
              <a:spcAft>
                <a:spcPts val="0"/>
              </a:spcAft>
            </a:pPr>
            <a:r>
              <a:rPr lang="en-US" sz="2800" b="1" dirty="0">
                <a:solidFill>
                  <a:srgbClr val="00B050"/>
                </a:solidFill>
              </a:rPr>
              <a:t>23/03/2022</a:t>
            </a:r>
          </a:p>
          <a:p>
            <a:pPr algn="l">
              <a:lnSpc>
                <a:spcPct val="100000"/>
              </a:lnSpc>
              <a:spcBef>
                <a:spcPts val="0"/>
              </a:spcBef>
              <a:spcAft>
                <a:spcPts val="0"/>
              </a:spcAft>
            </a:pPr>
            <a:endParaRPr lang="en-US" sz="1600" b="1" dirty="0">
              <a:solidFill>
                <a:schemeClr val="accent1">
                  <a:lumMod val="75000"/>
                </a:schemeClr>
              </a:solidFill>
            </a:endParaRPr>
          </a:p>
          <a:p>
            <a:pPr algn="l">
              <a:lnSpc>
                <a:spcPct val="100000"/>
              </a:lnSpc>
              <a:spcBef>
                <a:spcPts val="0"/>
              </a:spcBef>
              <a:spcAft>
                <a:spcPts val="0"/>
              </a:spcAft>
            </a:pPr>
            <a:r>
              <a:rPr lang="en-US" sz="1600" b="1" dirty="0">
                <a:solidFill>
                  <a:schemeClr val="accent1">
                    <a:lumMod val="75000"/>
                  </a:schemeClr>
                </a:solidFill>
              </a:rPr>
              <a:t>Assoc. Prof. Dr. Le Quang Son, Vice President</a:t>
            </a:r>
          </a:p>
          <a:p>
            <a:pPr algn="l">
              <a:lnSpc>
                <a:spcPct val="100000"/>
              </a:lnSpc>
              <a:spcBef>
                <a:spcPts val="0"/>
              </a:spcBef>
              <a:spcAft>
                <a:spcPts val="0"/>
              </a:spcAft>
            </a:pPr>
            <a:r>
              <a:rPr lang="en-US" sz="1600" b="1" dirty="0">
                <a:solidFill>
                  <a:schemeClr val="accent1">
                    <a:lumMod val="75000"/>
                  </a:schemeClr>
                </a:solidFill>
              </a:rPr>
              <a:t>MA. Ho Long Ngoc, Vice Director, Department of International Cooperation</a:t>
            </a:r>
          </a:p>
        </p:txBody>
      </p:sp>
      <p:sp>
        <p:nvSpPr>
          <p:cNvPr id="6" name="Content Placeholder 5">
            <a:extLst>
              <a:ext uri="{FF2B5EF4-FFF2-40B4-BE49-F238E27FC236}">
                <a16:creationId xmlns:a16="http://schemas.microsoft.com/office/drawing/2014/main" id="{24FE19FD-1BB7-4A7D-9CDC-3ABC48A6351D}"/>
              </a:ext>
            </a:extLst>
          </p:cNvPr>
          <p:cNvSpPr>
            <a:spLocks noGrp="1"/>
          </p:cNvSpPr>
          <p:nvPr>
            <p:ph idx="13"/>
          </p:nvPr>
        </p:nvSpPr>
        <p:spPr>
          <a:xfrm>
            <a:off x="5596128" y="1507068"/>
            <a:ext cx="5943314" cy="4669896"/>
          </a:xfrm>
        </p:spPr>
        <p:txBody>
          <a:bodyPr/>
          <a:lstStyle/>
          <a:p>
            <a:endParaRPr lang="en-US" dirty="0"/>
          </a:p>
        </p:txBody>
      </p:sp>
      <p:sp>
        <p:nvSpPr>
          <p:cNvPr id="2" name="Title 1">
            <a:extLst>
              <a:ext uri="{FF2B5EF4-FFF2-40B4-BE49-F238E27FC236}">
                <a16:creationId xmlns:a16="http://schemas.microsoft.com/office/drawing/2014/main" id="{15EF8D61-9318-4DC8-A868-2B1BFDD2B2C0}"/>
              </a:ext>
            </a:extLst>
          </p:cNvPr>
          <p:cNvSpPr>
            <a:spLocks noGrp="1"/>
          </p:cNvSpPr>
          <p:nvPr>
            <p:ph type="title"/>
          </p:nvPr>
        </p:nvSpPr>
        <p:spPr>
          <a:xfrm>
            <a:off x="604433" y="448628"/>
            <a:ext cx="11170471" cy="747763"/>
          </a:xfrm>
        </p:spPr>
        <p:txBody>
          <a:bodyPr>
            <a:normAutofit fontScale="90000"/>
          </a:bodyPr>
          <a:lstStyle/>
          <a:p>
            <a:pPr algn="ctr">
              <a:spcAft>
                <a:spcPts val="1200"/>
              </a:spcAft>
            </a:pPr>
            <a:br>
              <a:rPr lang="en-US" sz="4000" b="1" dirty="0">
                <a:latin typeface=".VnArial" panose="020B7200000000000000" pitchFamily="34" charset="0"/>
              </a:rPr>
            </a:br>
            <a:r>
              <a:rPr lang="en-US" sz="4000" b="1" dirty="0">
                <a:solidFill>
                  <a:schemeClr val="accent1">
                    <a:lumMod val="75000"/>
                  </a:schemeClr>
                </a:solidFill>
                <a:latin typeface=".VnArial" panose="020B7200000000000000" pitchFamily="34" charset="0"/>
              </a:rPr>
              <a:t>THE UNIVERSITY OF DANANG (UD)</a:t>
            </a:r>
            <a:br>
              <a:rPr lang="en-US" dirty="0">
                <a:solidFill>
                  <a:schemeClr val="accent1">
                    <a:lumMod val="75000"/>
                  </a:schemeClr>
                </a:solidFill>
              </a:rPr>
            </a:br>
            <a:endParaRPr lang="en-US" sz="4000" b="1" dirty="0">
              <a:solidFill>
                <a:schemeClr val="accent1">
                  <a:lumMod val="75000"/>
                </a:schemeClr>
              </a:solidFill>
            </a:endParaRPr>
          </a:p>
        </p:txBody>
      </p:sp>
      <p:pic>
        <p:nvPicPr>
          <p:cNvPr id="4" name="Picture 3">
            <a:extLst>
              <a:ext uri="{FF2B5EF4-FFF2-40B4-BE49-F238E27FC236}">
                <a16:creationId xmlns:a16="http://schemas.microsoft.com/office/drawing/2014/main" id="{328DC186-05BD-444B-8D50-9F66B6388B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128" y="1226711"/>
            <a:ext cx="5943314" cy="5373807"/>
          </a:xfrm>
          <a:prstGeom prst="rect">
            <a:avLst/>
          </a:prstGeom>
        </p:spPr>
      </p:pic>
      <p:pic>
        <p:nvPicPr>
          <p:cNvPr id="7" name="Picture 4" descr="Kết quả hình ảnh cho logo EU">
            <a:extLst>
              <a:ext uri="{FF2B5EF4-FFF2-40B4-BE49-F238E27FC236}">
                <a16:creationId xmlns:a16="http://schemas.microsoft.com/office/drawing/2014/main" id="{F64046B7-99B8-4897-9081-A6DECD7B6A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236" y="5961050"/>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Kết quả hình ảnh cho logo đại học đà nẵng">
            <a:extLst>
              <a:ext uri="{FF2B5EF4-FFF2-40B4-BE49-F238E27FC236}">
                <a16:creationId xmlns:a16="http://schemas.microsoft.com/office/drawing/2014/main" id="{FF242F39-C143-404A-B654-F408D4CB0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766" y="5961050"/>
            <a:ext cx="663483" cy="6546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F93F45-6A3D-47C2-8304-6DC679ED9D99}"/>
              </a:ext>
            </a:extLst>
          </p:cNvPr>
          <p:cNvPicPr>
            <a:picLocks noChangeAspect="1"/>
          </p:cNvPicPr>
          <p:nvPr/>
        </p:nvPicPr>
        <p:blipFill>
          <a:blip r:embed="rId5"/>
          <a:stretch>
            <a:fillRect/>
          </a:stretch>
        </p:blipFill>
        <p:spPr>
          <a:xfrm>
            <a:off x="1687143" y="6050239"/>
            <a:ext cx="1133475" cy="476250"/>
          </a:xfrm>
          <a:prstGeom prst="rect">
            <a:avLst/>
          </a:prstGeom>
        </p:spPr>
      </p:pic>
    </p:spTree>
    <p:extLst>
      <p:ext uri="{BB962C8B-B14F-4D97-AF65-F5344CB8AC3E}">
        <p14:creationId xmlns:p14="http://schemas.microsoft.com/office/powerpoint/2010/main" val="2997580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 y="1432560"/>
            <a:ext cx="10312400" cy="50787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0400" y="178752"/>
            <a:ext cx="10779760" cy="923330"/>
          </a:xfrm>
          <a:prstGeom prst="rect">
            <a:avLst/>
          </a:prstGeom>
        </p:spPr>
        <p:txBody>
          <a:bodyPr wrap="square">
            <a:spAutoFit/>
          </a:bodyPr>
          <a:lstStyle/>
          <a:p>
            <a:r>
              <a:rPr lang="en-US" dirty="0">
                <a:solidFill>
                  <a:srgbClr val="0070C0"/>
                </a:solidFill>
              </a:rPr>
              <a:t>Meetings with EU Ambassador and Member States Ambassadors to constantly strengthen and nurture the relationship and intensive cooperation for sustainable development between UD and international partners, positively contributing to the integration process to the world higher education.</a:t>
            </a:r>
          </a:p>
        </p:txBody>
      </p:sp>
      <p:sp>
        <p:nvSpPr>
          <p:cNvPr id="3" name="Slide Number Placeholder 2"/>
          <p:cNvSpPr>
            <a:spLocks noGrp="1"/>
          </p:cNvSpPr>
          <p:nvPr>
            <p:ph type="sldNum" sz="quarter" idx="12"/>
          </p:nvPr>
        </p:nvSpPr>
        <p:spPr/>
        <p:txBody>
          <a:bodyPr/>
          <a:lstStyle/>
          <a:p>
            <a:pPr>
              <a:defRPr/>
            </a:pPr>
            <a:fld id="{F7F91F34-7911-49EC-AFCD-BE11F31B7B16}" type="slidenum">
              <a:rPr lang="zh-CN" altLang="en-US" smtClean="0"/>
              <a:pPr>
                <a:defRPr/>
              </a:pPr>
              <a:t>10</a:t>
            </a:fld>
            <a:endParaRPr lang="en-US" altLang="zh-CN"/>
          </a:p>
        </p:txBody>
      </p:sp>
    </p:spTree>
    <p:extLst>
      <p:ext uri="{BB962C8B-B14F-4D97-AF65-F5344CB8AC3E}">
        <p14:creationId xmlns:p14="http://schemas.microsoft.com/office/powerpoint/2010/main" val="3352818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795B-A93A-416C-8052-FAF4D9073E67}"/>
              </a:ext>
            </a:extLst>
          </p:cNvPr>
          <p:cNvSpPr>
            <a:spLocks noGrp="1"/>
          </p:cNvSpPr>
          <p:nvPr>
            <p:ph type="title"/>
          </p:nvPr>
        </p:nvSpPr>
        <p:spPr/>
        <p:txBody>
          <a:bodyPr>
            <a:normAutofit fontScale="90000"/>
          </a:bodyPr>
          <a:lstStyle/>
          <a:p>
            <a:pPr algn="ctr"/>
            <a:r>
              <a:rPr lang="en-US" b="1" dirty="0">
                <a:solidFill>
                  <a:srgbClr val="C00000"/>
                </a:solidFill>
                <a:latin typeface=".VnBlack" panose="020B7200000000000000" pitchFamily="34" charset="0"/>
              </a:rPr>
              <a:t>MEMORANDUM OF UNDERSTANDING/AGREEMENTS  WITH EUROPEAN PARTNERS</a:t>
            </a:r>
          </a:p>
        </p:txBody>
      </p:sp>
      <p:pic>
        <p:nvPicPr>
          <p:cNvPr id="3" name="Grid" descr="grid plane">
            <a:extLst>
              <a:ext uri="{FF2B5EF4-FFF2-40B4-BE49-F238E27FC236}">
                <a16:creationId xmlns:a16="http://schemas.microsoft.com/office/drawing/2014/main" id="{71F5A0B2-7584-4034-8919-A5F2C482F4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7" r="-943" b="-1096"/>
          <a:stretch/>
        </p:blipFill>
        <p:spPr>
          <a:xfrm>
            <a:off x="10248141" y="6443507"/>
            <a:ext cx="3349237" cy="1721279"/>
          </a:xfrm>
          <a:prstGeom prst="rect">
            <a:avLst/>
          </a:prstGeom>
        </p:spPr>
      </p:pic>
      <p:pic>
        <p:nvPicPr>
          <p:cNvPr id="33" name="Picture 4" descr="Kết quả hình ảnh cho logo EU">
            <a:extLst>
              <a:ext uri="{FF2B5EF4-FFF2-40B4-BE49-F238E27FC236}">
                <a16:creationId xmlns:a16="http://schemas.microsoft.com/office/drawing/2014/main" id="{F1FEA53C-3A68-4A62-9382-14E69812A7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7222" y="5880912"/>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Kết quả hình ảnh cho logo đại học đà nẵng">
            <a:extLst>
              <a:ext uri="{FF2B5EF4-FFF2-40B4-BE49-F238E27FC236}">
                <a16:creationId xmlns:a16="http://schemas.microsoft.com/office/drawing/2014/main" id="{B61DAEA9-791D-40DE-9E90-795D2C837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4083" y="5876506"/>
            <a:ext cx="663483" cy="65462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79FC4242-50FB-43C4-B921-7885217530D3}"/>
              </a:ext>
            </a:extLst>
          </p:cNvPr>
          <p:cNvSpPr txBox="1"/>
          <p:nvPr/>
        </p:nvSpPr>
        <p:spPr>
          <a:xfrm>
            <a:off x="700755" y="1536174"/>
            <a:ext cx="4150895" cy="3293209"/>
          </a:xfrm>
          <a:prstGeom prst="rect">
            <a:avLst/>
          </a:prstGeom>
          <a:noFill/>
        </p:spPr>
        <p:txBody>
          <a:bodyPr wrap="square" rtlCol="0">
            <a:spAutoFit/>
          </a:bodyPr>
          <a:lstStyle/>
          <a:p>
            <a:r>
              <a:rPr lang="en-US" sz="1600" b="1" dirty="0">
                <a:solidFill>
                  <a:srgbClr val="FF0000"/>
                </a:solidFill>
              </a:rPr>
              <a:t>European partners</a:t>
            </a:r>
          </a:p>
          <a:p>
            <a:endParaRPr lang="en-US" sz="1600" b="1" dirty="0"/>
          </a:p>
          <a:p>
            <a:r>
              <a:rPr lang="en-US" sz="1600" b="1" dirty="0"/>
              <a:t>9	France</a:t>
            </a:r>
          </a:p>
          <a:p>
            <a:endParaRPr lang="en-US" sz="1600" b="1" dirty="0"/>
          </a:p>
          <a:p>
            <a:r>
              <a:rPr lang="en-US" sz="1600" b="1" dirty="0"/>
              <a:t>1	Belgium</a:t>
            </a:r>
          </a:p>
          <a:p>
            <a:endParaRPr lang="en-US" sz="1600" b="1" dirty="0"/>
          </a:p>
          <a:p>
            <a:r>
              <a:rPr lang="en-GB" sz="1600" b="1" dirty="0"/>
              <a:t>4</a:t>
            </a:r>
            <a:r>
              <a:rPr lang="en-US" sz="1600" b="1" dirty="0"/>
              <a:t>	Czech Republic</a:t>
            </a:r>
          </a:p>
          <a:p>
            <a:endParaRPr lang="en-US" sz="1600" b="1" dirty="0"/>
          </a:p>
          <a:p>
            <a:r>
              <a:rPr lang="en-US" sz="1600" b="1" dirty="0"/>
              <a:t>11	The UK </a:t>
            </a:r>
          </a:p>
          <a:p>
            <a:endParaRPr lang="en-US" sz="1600" b="1" dirty="0"/>
          </a:p>
          <a:p>
            <a:r>
              <a:rPr lang="en-GB" sz="1600" b="1" dirty="0"/>
              <a:t>3</a:t>
            </a:r>
            <a:r>
              <a:rPr lang="en-US" sz="1600" b="1" dirty="0"/>
              <a:t>	Finland</a:t>
            </a:r>
          </a:p>
          <a:p>
            <a:endParaRPr lang="en-US" sz="1600" b="1" dirty="0"/>
          </a:p>
          <a:p>
            <a:r>
              <a:rPr lang="en-US" sz="1600" b="1" dirty="0"/>
              <a:t>5	Germany                        2</a:t>
            </a:r>
          </a:p>
        </p:txBody>
      </p:sp>
      <p:sp>
        <p:nvSpPr>
          <p:cNvPr id="37" name="TextBox 36">
            <a:extLst>
              <a:ext uri="{FF2B5EF4-FFF2-40B4-BE49-F238E27FC236}">
                <a16:creationId xmlns:a16="http://schemas.microsoft.com/office/drawing/2014/main" id="{AAF51996-6A8E-41C2-AD2A-E0246FFE1A18}"/>
              </a:ext>
            </a:extLst>
          </p:cNvPr>
          <p:cNvSpPr txBox="1"/>
          <p:nvPr/>
        </p:nvSpPr>
        <p:spPr>
          <a:xfrm>
            <a:off x="3834700" y="1536174"/>
            <a:ext cx="4150895" cy="3539430"/>
          </a:xfrm>
          <a:prstGeom prst="rect">
            <a:avLst/>
          </a:prstGeom>
          <a:noFill/>
        </p:spPr>
        <p:txBody>
          <a:bodyPr wrap="square" rtlCol="0">
            <a:spAutoFit/>
          </a:bodyPr>
          <a:lstStyle/>
          <a:p>
            <a:r>
              <a:rPr lang="en-US" sz="1600" b="1" dirty="0">
                <a:solidFill>
                  <a:srgbClr val="FF0000"/>
                </a:solidFill>
              </a:rPr>
              <a:t>European partners</a:t>
            </a:r>
          </a:p>
          <a:p>
            <a:endParaRPr lang="en-US" sz="1600" b="1" dirty="0"/>
          </a:p>
          <a:p>
            <a:r>
              <a:rPr lang="en-US" sz="1600" b="1" dirty="0"/>
              <a:t>2	Italy</a:t>
            </a:r>
          </a:p>
          <a:p>
            <a:endParaRPr lang="en-US" sz="1600" b="1" dirty="0"/>
          </a:p>
          <a:p>
            <a:r>
              <a:rPr lang="en-US" sz="1600" b="1" dirty="0"/>
              <a:t>3	Norway</a:t>
            </a:r>
          </a:p>
          <a:p>
            <a:endParaRPr lang="en-US" sz="1600" b="1" dirty="0"/>
          </a:p>
          <a:p>
            <a:r>
              <a:rPr lang="en-GB" sz="1600" b="1" dirty="0"/>
              <a:t>1</a:t>
            </a:r>
            <a:r>
              <a:rPr lang="en-US" sz="1600" b="1" dirty="0"/>
              <a:t>	Portugal</a:t>
            </a:r>
          </a:p>
          <a:p>
            <a:endParaRPr lang="en-US" sz="1600" b="1" dirty="0"/>
          </a:p>
          <a:p>
            <a:r>
              <a:rPr lang="en-US" sz="1600" b="1" dirty="0"/>
              <a:t>3	Russia</a:t>
            </a:r>
          </a:p>
          <a:p>
            <a:endParaRPr lang="en-US" sz="1600" b="1" dirty="0"/>
          </a:p>
          <a:p>
            <a:r>
              <a:rPr lang="en-GB" sz="1600" b="1" dirty="0"/>
              <a:t>2</a:t>
            </a:r>
            <a:r>
              <a:rPr lang="en-US" sz="1600" b="1" dirty="0"/>
              <a:t>	Spain</a:t>
            </a:r>
          </a:p>
          <a:p>
            <a:endParaRPr lang="en-US" sz="1600" b="1" dirty="0"/>
          </a:p>
          <a:p>
            <a:r>
              <a:rPr lang="en-US" sz="1600" dirty="0"/>
              <a:t>                </a:t>
            </a:r>
            <a:r>
              <a:rPr lang="en-US" sz="1600" b="1" dirty="0" err="1"/>
              <a:t>Rumani</a:t>
            </a:r>
            <a:endParaRPr lang="en-US" sz="1600" b="1" dirty="0"/>
          </a:p>
          <a:p>
            <a:endParaRPr lang="en-US" sz="1600" dirty="0"/>
          </a:p>
        </p:txBody>
      </p:sp>
      <p:pic>
        <p:nvPicPr>
          <p:cNvPr id="1035" name="Picture 11" descr="Kết quả hình ảnh cho Eu partner">
            <a:extLst>
              <a:ext uri="{FF2B5EF4-FFF2-40B4-BE49-F238E27FC236}">
                <a16:creationId xmlns:a16="http://schemas.microsoft.com/office/drawing/2014/main" id="{4A7D389F-A2B2-4401-BB59-1ADBEFA90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224552"/>
            <a:ext cx="2808457" cy="243555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Kết quả hình ảnh cho cooperation">
            <a:extLst>
              <a:ext uri="{FF2B5EF4-FFF2-40B4-BE49-F238E27FC236}">
                <a16:creationId xmlns:a16="http://schemas.microsoft.com/office/drawing/2014/main" id="{789BD4BA-6DB9-43CF-B795-764698C8EC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4457" y="3663447"/>
            <a:ext cx="2826557" cy="2119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08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灯片编号占位符 3">
            <a:extLst>
              <a:ext uri="{FF2B5EF4-FFF2-40B4-BE49-F238E27FC236}">
                <a16:creationId xmlns:a16="http://schemas.microsoft.com/office/drawing/2014/main" id="{AB77A3C4-9907-4FBD-9370-7B23ECC0E3D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990575" indent="-380990">
              <a:defRPr>
                <a:solidFill>
                  <a:schemeClr val="tx1"/>
                </a:solidFill>
                <a:latin typeface="Calibri" panose="020F0502020204030204" pitchFamily="34" charset="0"/>
                <a:ea typeface="宋体" panose="02010600030101010101" pitchFamily="2" charset="-122"/>
              </a:defRPr>
            </a:lvl2pPr>
            <a:lvl3pPr marL="1523962" indent="-304792">
              <a:defRPr>
                <a:solidFill>
                  <a:schemeClr val="tx1"/>
                </a:solidFill>
                <a:latin typeface="Calibri" panose="020F0502020204030204" pitchFamily="34" charset="0"/>
                <a:ea typeface="宋体" panose="02010600030101010101" pitchFamily="2" charset="-122"/>
              </a:defRPr>
            </a:lvl3pPr>
            <a:lvl4pPr marL="2133547" indent="-304792">
              <a:defRPr>
                <a:solidFill>
                  <a:schemeClr val="tx1"/>
                </a:solidFill>
                <a:latin typeface="Calibri" panose="020F0502020204030204" pitchFamily="34" charset="0"/>
                <a:ea typeface="宋体" panose="02010600030101010101" pitchFamily="2" charset="-122"/>
              </a:defRPr>
            </a:lvl4pPr>
            <a:lvl5pPr marL="2743131" indent="-304792">
              <a:defRPr>
                <a:solidFill>
                  <a:schemeClr val="tx1"/>
                </a:solidFill>
                <a:latin typeface="Calibri" panose="020F0502020204030204" pitchFamily="34" charset="0"/>
                <a:ea typeface="宋体" panose="02010600030101010101" pitchFamily="2" charset="-122"/>
              </a:defRPr>
            </a:lvl5pPr>
            <a:lvl6pPr marL="3352716"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962301"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4571886"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5181470"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2A2489F-4BB9-49C0-9551-FB937C9C1534}" type="slidenum">
              <a:rPr lang="zh-CN" altLang="en-US">
                <a:solidFill>
                  <a:srgbClr val="898989"/>
                </a:solidFill>
              </a:rPr>
              <a:pPr/>
              <a:t>12</a:t>
            </a:fld>
            <a:endParaRPr lang="en-US" altLang="zh-CN">
              <a:solidFill>
                <a:srgbClr val="898989"/>
              </a:solidFill>
            </a:endParaRPr>
          </a:p>
        </p:txBody>
      </p:sp>
      <p:sp>
        <p:nvSpPr>
          <p:cNvPr id="10" name="Rounded Rectangle 9">
            <a:extLst>
              <a:ext uri="{FF2B5EF4-FFF2-40B4-BE49-F238E27FC236}">
                <a16:creationId xmlns:a16="http://schemas.microsoft.com/office/drawing/2014/main" id="{C1E8298E-2556-4911-B713-38C460ADD8B8}"/>
              </a:ext>
            </a:extLst>
          </p:cNvPr>
          <p:cNvSpPr/>
          <p:nvPr/>
        </p:nvSpPr>
        <p:spPr>
          <a:xfrm>
            <a:off x="558800" y="234101"/>
            <a:ext cx="11521016" cy="47625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1596" tIns="50797" rIns="101596" bIns="50797" anchor="ctr"/>
          <a:lstStyle/>
          <a:p>
            <a:pPr algn="ctr">
              <a:defRPr/>
            </a:pPr>
            <a:r>
              <a:rPr lang="en-US" sz="2400" b="1" dirty="0">
                <a:solidFill>
                  <a:schemeClr val="accent1">
                    <a:lumMod val="75000"/>
                  </a:schemeClr>
                </a:solidFill>
                <a:latin typeface="Times New Roman" panose="02020603050405020304" pitchFamily="18" charset="0"/>
                <a:ea typeface="+mj-ea"/>
                <a:cs typeface="Times New Roman" panose="02020603050405020304" pitchFamily="18" charset="0"/>
              </a:rPr>
              <a:t>Internationalization in Training and Education</a:t>
            </a:r>
          </a:p>
        </p:txBody>
      </p:sp>
      <p:graphicFrame>
        <p:nvGraphicFramePr>
          <p:cNvPr id="6" name="Diagram 5"/>
          <p:cNvGraphicFramePr/>
          <p:nvPr>
            <p:extLst>
              <p:ext uri="{D42A27DB-BD31-4B8C-83A1-F6EECF244321}">
                <p14:modId xmlns:p14="http://schemas.microsoft.com/office/powerpoint/2010/main" val="3817228608"/>
              </p:ext>
            </p:extLst>
          </p:nvPr>
        </p:nvGraphicFramePr>
        <p:xfrm>
          <a:off x="558800" y="1310640"/>
          <a:ext cx="11297840" cy="4837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426859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DE6758-76AB-4CD9-A10D-CACE1D14BA59}"/>
              </a:ext>
            </a:extLst>
          </p:cNvPr>
          <p:cNvSpPr>
            <a:spLocks noGrp="1"/>
          </p:cNvSpPr>
          <p:nvPr>
            <p:ph type="title"/>
          </p:nvPr>
        </p:nvSpPr>
        <p:spPr>
          <a:xfrm>
            <a:off x="523154" y="489268"/>
            <a:ext cx="10983132" cy="747763"/>
          </a:xfrm>
        </p:spPr>
        <p:txBody>
          <a:bodyPr>
            <a:normAutofit/>
          </a:bodyPr>
          <a:lstStyle/>
          <a:p>
            <a:r>
              <a:rPr lang="en-US" sz="2000" b="1" dirty="0">
                <a:solidFill>
                  <a:schemeClr val="accent1">
                    <a:lumMod val="75000"/>
                  </a:schemeClr>
                </a:solidFill>
                <a:latin typeface="Times New Roman" panose="02020603050405020304" pitchFamily="18" charset="0"/>
                <a:cs typeface="Times New Roman" panose="02020603050405020304" pitchFamily="18" charset="0"/>
              </a:rPr>
              <a:t>Internationalization in Training and Education</a:t>
            </a:r>
          </a:p>
        </p:txBody>
      </p:sp>
      <p:pic>
        <p:nvPicPr>
          <p:cNvPr id="5124" name="Picture 4" descr="https://f45-zpg-r.zdn.vn/1126214310527553844/a34a3d16f8e837b66ef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65519" y="304800"/>
            <a:ext cx="5425073" cy="639064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TU and VNUK sta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92400"/>
            <a:ext cx="6177280" cy="35982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160" y="1215072"/>
            <a:ext cx="5801360" cy="1077218"/>
          </a:xfrm>
          <a:prstGeom prst="rect">
            <a:avLst/>
          </a:prstGeom>
        </p:spPr>
        <p:txBody>
          <a:bodyPr wrap="square">
            <a:spAutoFit/>
          </a:bodyPr>
          <a:lstStyle/>
          <a:p>
            <a:pPr algn="ctr"/>
            <a:r>
              <a:rPr lang="en-US" sz="1600" dirty="0">
                <a:solidFill>
                  <a:srgbClr val="0070C0"/>
                </a:solidFill>
              </a:rPr>
              <a:t>UD-VNUK cooperated with Nottingham Trent University (NTU) recently launched a joint MA TESOL (Teaching English to Speakers of Other Languages) program to help students in Vietnam access the UK’s prestigious education system.</a:t>
            </a:r>
          </a:p>
        </p:txBody>
      </p:sp>
    </p:spTree>
    <p:extLst>
      <p:ext uri="{BB962C8B-B14F-4D97-AF65-F5344CB8AC3E}">
        <p14:creationId xmlns:p14="http://schemas.microsoft.com/office/powerpoint/2010/main" val="3088532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4434" y="237068"/>
            <a:ext cx="11136010" cy="959324"/>
          </a:xfrm>
        </p:spPr>
        <p:txBody>
          <a:bodyPr>
            <a:normAutofit fontScale="90000"/>
          </a:bodyPr>
          <a:lstStyle/>
          <a:p>
            <a:pPr algn="ctr"/>
            <a:br>
              <a:rPr lang="en-US" sz="2000" dirty="0">
                <a:solidFill>
                  <a:srgbClr val="0070C0"/>
                </a:solidFill>
                <a:latin typeface="+mn-lt"/>
                <a:ea typeface="+mn-ea"/>
                <a:cs typeface="+mn-cs"/>
              </a:rPr>
            </a:br>
            <a:r>
              <a:rPr lang="en-US" sz="2000" dirty="0">
                <a:solidFill>
                  <a:srgbClr val="0070C0"/>
                </a:solidFill>
                <a:latin typeface="+mn-lt"/>
                <a:ea typeface="+mn-ea"/>
                <a:cs typeface="+mn-cs"/>
              </a:rPr>
              <a:t>UD has more than 30 training programs accredited to achieve international standard (CTI of Europe, and AUN-QA of Southeast Asia), ranked 03rd in the whole country in terms of number of accredited training programs </a:t>
            </a:r>
            <a:br>
              <a:rPr lang="en-US" dirty="0">
                <a:solidFill>
                  <a:srgbClr val="0070C0"/>
                </a:solidFill>
              </a:rPr>
            </a:br>
            <a:endParaRPr lang="en-US" dirty="0"/>
          </a:p>
        </p:txBody>
      </p:sp>
      <p:pic>
        <p:nvPicPr>
          <p:cNvPr id="19458" name="Picture 2" descr="University of Science and Technology - The University of Dan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0" y="1544320"/>
            <a:ext cx="11531600"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475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DE6758-76AB-4CD9-A10D-CACE1D14BA59}"/>
              </a:ext>
            </a:extLst>
          </p:cNvPr>
          <p:cNvSpPr>
            <a:spLocks noGrp="1"/>
          </p:cNvSpPr>
          <p:nvPr>
            <p:ph type="title"/>
          </p:nvPr>
        </p:nvSpPr>
        <p:spPr>
          <a:xfrm>
            <a:off x="604434" y="398278"/>
            <a:ext cx="10983132" cy="747763"/>
          </a:xfrm>
        </p:spPr>
        <p:txBody>
          <a:bodyPr>
            <a:normAutofit/>
          </a:bodyPr>
          <a:lstStyle/>
          <a:p>
            <a:r>
              <a:rPr lang="en-US" sz="2400" b="1" dirty="0">
                <a:solidFill>
                  <a:schemeClr val="accent1">
                    <a:lumMod val="75000"/>
                  </a:schemeClr>
                </a:solidFill>
                <a:latin typeface="Times New Roman" panose="02020603050405020304" pitchFamily="18" charset="0"/>
                <a:cs typeface="Times New Roman" panose="02020603050405020304" pitchFamily="18" charset="0"/>
              </a:rPr>
              <a:t>Internationalization in Training and Education: </a:t>
            </a:r>
          </a:p>
        </p:txBody>
      </p:sp>
      <p:pic>
        <p:nvPicPr>
          <p:cNvPr id="18434" name="Picture 2" descr="http://dut.udn.vn/Files/admin/images/Tin_tuc/KhoaFast/2019/5LydohocFast/image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280" y="1981200"/>
            <a:ext cx="3779520" cy="410464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www.udn.vn/app/webroot/upload/images/tin2018/kd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575" y="2103120"/>
            <a:ext cx="63817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531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990575" indent="-380990">
              <a:defRPr>
                <a:solidFill>
                  <a:schemeClr val="tx1"/>
                </a:solidFill>
                <a:latin typeface="Calibri" pitchFamily="34" charset="0"/>
                <a:ea typeface="宋体" pitchFamily="2" charset="-122"/>
              </a:defRPr>
            </a:lvl2pPr>
            <a:lvl3pPr marL="1523962" indent="-304792">
              <a:defRPr>
                <a:solidFill>
                  <a:schemeClr val="tx1"/>
                </a:solidFill>
                <a:latin typeface="Calibri" pitchFamily="34" charset="0"/>
                <a:ea typeface="宋体" pitchFamily="2" charset="-122"/>
              </a:defRPr>
            </a:lvl3pPr>
            <a:lvl4pPr marL="2133547" indent="-304792">
              <a:defRPr>
                <a:solidFill>
                  <a:schemeClr val="tx1"/>
                </a:solidFill>
                <a:latin typeface="Calibri" pitchFamily="34" charset="0"/>
                <a:ea typeface="宋体" pitchFamily="2" charset="-122"/>
              </a:defRPr>
            </a:lvl4pPr>
            <a:lvl5pPr marL="2743131" indent="-304792">
              <a:defRPr>
                <a:solidFill>
                  <a:schemeClr val="tx1"/>
                </a:solidFill>
                <a:latin typeface="Calibri" pitchFamily="34" charset="0"/>
                <a:ea typeface="宋体" pitchFamily="2" charset="-122"/>
              </a:defRPr>
            </a:lvl5pPr>
            <a:lvl6pPr marL="3352716" indent="-304792" eaLnBrk="0" fontAlgn="base" hangingPunct="0">
              <a:spcBef>
                <a:spcPct val="0"/>
              </a:spcBef>
              <a:spcAft>
                <a:spcPct val="0"/>
              </a:spcAft>
              <a:defRPr>
                <a:solidFill>
                  <a:schemeClr val="tx1"/>
                </a:solidFill>
                <a:latin typeface="Calibri" pitchFamily="34" charset="0"/>
                <a:ea typeface="宋体" pitchFamily="2" charset="-122"/>
              </a:defRPr>
            </a:lvl6pPr>
            <a:lvl7pPr marL="3962301" indent="-304792" eaLnBrk="0" fontAlgn="base" hangingPunct="0">
              <a:spcBef>
                <a:spcPct val="0"/>
              </a:spcBef>
              <a:spcAft>
                <a:spcPct val="0"/>
              </a:spcAft>
              <a:defRPr>
                <a:solidFill>
                  <a:schemeClr val="tx1"/>
                </a:solidFill>
                <a:latin typeface="Calibri" pitchFamily="34" charset="0"/>
                <a:ea typeface="宋体" pitchFamily="2" charset="-122"/>
              </a:defRPr>
            </a:lvl7pPr>
            <a:lvl8pPr marL="4571886" indent="-304792" eaLnBrk="0" fontAlgn="base" hangingPunct="0">
              <a:spcBef>
                <a:spcPct val="0"/>
              </a:spcBef>
              <a:spcAft>
                <a:spcPct val="0"/>
              </a:spcAft>
              <a:defRPr>
                <a:solidFill>
                  <a:schemeClr val="tx1"/>
                </a:solidFill>
                <a:latin typeface="Calibri" pitchFamily="34" charset="0"/>
                <a:ea typeface="宋体" pitchFamily="2" charset="-122"/>
              </a:defRPr>
            </a:lvl8pPr>
            <a:lvl9pPr marL="5181470" indent="-304792" eaLnBrk="0" fontAlgn="base" hangingPunct="0">
              <a:spcBef>
                <a:spcPct val="0"/>
              </a:spcBef>
              <a:spcAft>
                <a:spcPct val="0"/>
              </a:spcAft>
              <a:defRPr>
                <a:solidFill>
                  <a:schemeClr val="tx1"/>
                </a:solidFill>
                <a:latin typeface="Calibri" pitchFamily="34" charset="0"/>
                <a:ea typeface="宋体" pitchFamily="2" charset="-122"/>
              </a:defRPr>
            </a:lvl9pPr>
          </a:lstStyle>
          <a:p>
            <a:fld id="{A1D6914C-89FC-4A30-93D2-A5893A4C9270}" type="slidenum">
              <a:rPr lang="zh-CN" altLang="en-US">
                <a:solidFill>
                  <a:srgbClr val="898989"/>
                </a:solidFill>
              </a:rPr>
              <a:pPr/>
              <a:t>16</a:t>
            </a:fld>
            <a:endParaRPr lang="en-US" altLang="zh-CN">
              <a:solidFill>
                <a:srgbClr val="898989"/>
              </a:solidFill>
            </a:endParaRPr>
          </a:p>
        </p:txBody>
      </p:sp>
      <p:sp>
        <p:nvSpPr>
          <p:cNvPr id="4" name="Rounded Rectangle 3"/>
          <p:cNvSpPr/>
          <p:nvPr/>
        </p:nvSpPr>
        <p:spPr>
          <a:xfrm>
            <a:off x="1657352" y="404284"/>
            <a:ext cx="9046633" cy="793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01593" tIns="50796" rIns="101593" bIns="50796" anchor="ctr"/>
          <a:lstStyle/>
          <a:p>
            <a:pPr marL="0" lvl="1" algn="ctr">
              <a:defRPr/>
            </a:pPr>
            <a:r>
              <a:rPr lang="en-US" b="1" dirty="0">
                <a:latin typeface="Helvetica" charset="0"/>
                <a:cs typeface="Helvetica" charset="0"/>
              </a:rPr>
              <a:t>Development and adoption of educational programs and curriculum materials</a:t>
            </a:r>
            <a:endParaRPr lang="en-US" dirty="0"/>
          </a:p>
        </p:txBody>
      </p:sp>
      <p:graphicFrame>
        <p:nvGraphicFramePr>
          <p:cNvPr id="52274" name="Group 50"/>
          <p:cNvGraphicFramePr>
            <a:graphicFrameLocks noGrp="1"/>
          </p:cNvGraphicFramePr>
          <p:nvPr>
            <p:extLst>
              <p:ext uri="{D42A27DB-BD31-4B8C-83A1-F6EECF244321}">
                <p14:modId xmlns:p14="http://schemas.microsoft.com/office/powerpoint/2010/main" val="394882097"/>
              </p:ext>
            </p:extLst>
          </p:nvPr>
        </p:nvGraphicFramePr>
        <p:xfrm>
          <a:off x="1209963" y="1591733"/>
          <a:ext cx="10377601" cy="3497564"/>
        </p:xfrm>
        <a:graphic>
          <a:graphicData uri="http://schemas.openxmlformats.org/drawingml/2006/table">
            <a:tbl>
              <a:tblPr/>
              <a:tblGrid>
                <a:gridCol w="2400831">
                  <a:extLst>
                    <a:ext uri="{9D8B030D-6E8A-4147-A177-3AD203B41FA5}">
                      <a16:colId xmlns:a16="http://schemas.microsoft.com/office/drawing/2014/main" val="20000"/>
                    </a:ext>
                  </a:extLst>
                </a:gridCol>
                <a:gridCol w="2427625">
                  <a:extLst>
                    <a:ext uri="{9D8B030D-6E8A-4147-A177-3AD203B41FA5}">
                      <a16:colId xmlns:a16="http://schemas.microsoft.com/office/drawing/2014/main" val="20001"/>
                    </a:ext>
                  </a:extLst>
                </a:gridCol>
                <a:gridCol w="2773573">
                  <a:extLst>
                    <a:ext uri="{9D8B030D-6E8A-4147-A177-3AD203B41FA5}">
                      <a16:colId xmlns:a16="http://schemas.microsoft.com/office/drawing/2014/main" val="20002"/>
                    </a:ext>
                  </a:extLst>
                </a:gridCol>
                <a:gridCol w="2775572">
                  <a:extLst>
                    <a:ext uri="{9D8B030D-6E8A-4147-A177-3AD203B41FA5}">
                      <a16:colId xmlns:a16="http://schemas.microsoft.com/office/drawing/2014/main" val="20003"/>
                    </a:ext>
                  </a:extLst>
                </a:gridCol>
              </a:tblGrid>
              <a:tr h="462844">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entury Gothic" panose="020B0502020202020204" pitchFamily="34" charset="0"/>
                          <a:ea typeface="宋体" panose="02010600030101010101" pitchFamily="2" charset="-122"/>
                          <a:cs typeface="幼圆"/>
                        </a:rPr>
                        <a:t>ORGANIZATION</a:t>
                      </a:r>
                      <a:endParaRPr kumimoji="0" lang="en-US" sz="1600" b="1" i="0" u="none" strike="noStrike" cap="none" normalizeH="0" baseline="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MAJOR</a:t>
                      </a:r>
                      <a:endParaRPr kumimoji="0" lang="en-US" sz="1600" b="1" i="0" u="none" strike="noStrike" cap="none" normalizeH="0" baseline="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LEVEL AND FORM OF TRAINING</a:t>
                      </a:r>
                      <a:endParaRPr kumimoji="0" lang="en-US" sz="1600" b="1" i="0" u="none" strike="noStrike" cap="none" normalizeH="0" baseline="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PARTNER</a:t>
                      </a:r>
                      <a:endParaRPr kumimoji="0" lang="en-US" sz="1600" b="1" i="0" u="none" strike="noStrike" cap="none" normalizeH="0" baseline="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2844">
                <a:tc rowSpan="6">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entury Gothic" panose="020B0502020202020204" pitchFamily="34" charset="0"/>
                          <a:ea typeface="宋体" panose="02010600030101010101" pitchFamily="2" charset="-122"/>
                          <a:cs typeface="幼圆"/>
                        </a:rPr>
                        <a:t>UINVERSITY OF SCIENCE AND TECHNOLOGY</a:t>
                      </a:r>
                      <a:endParaRPr kumimoji="0" lang="en-US" sz="16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Industry Informatics</a:t>
                      </a:r>
                      <a:endParaRPr kumimoji="0" lang="en-US"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Undergraduate</a:t>
                      </a:r>
                      <a:endParaRPr kumimoji="0" lang="en-US"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Lycée Louis Legrand Paris University, France</a:t>
                      </a:r>
                      <a:endParaRPr kumimoji="0" lang="fr-FR"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2844">
                <a:tc vMerge="1">
                  <a:txBody>
                    <a:bodyPr/>
                    <a:lstStyle/>
                    <a:p>
                      <a:endParaRPr lang="en-US"/>
                    </a:p>
                  </a:txBody>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Civil Engineering</a:t>
                      </a:r>
                      <a:endParaRPr kumimoji="0" lang="en-US"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Undergraduate</a:t>
                      </a:r>
                      <a:endParaRPr kumimoji="0" lang="en-US"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Century Gothic" panose="020B0502020202020204" pitchFamily="34" charset="0"/>
                          <a:ea typeface="宋体" panose="02010600030101010101" pitchFamily="2" charset="-122"/>
                          <a:cs typeface="幼圆"/>
                        </a:rPr>
                        <a:t>Nagaoka</a:t>
                      </a:r>
                      <a:r>
                        <a:rPr kumimoji="0" lang="en-US" sz="1600" b="0" i="0" u="none" strike="noStrike" cap="none" normalizeH="0" baseline="0" dirty="0">
                          <a:ln>
                            <a:noFill/>
                          </a:ln>
                          <a:solidFill>
                            <a:schemeClr val="tx1"/>
                          </a:solidFill>
                          <a:effectLst/>
                          <a:latin typeface="Century Gothic" panose="020B0502020202020204" pitchFamily="34" charset="0"/>
                          <a:ea typeface="宋体" panose="02010600030101010101" pitchFamily="2" charset="-122"/>
                          <a:cs typeface="幼圆"/>
                        </a:rPr>
                        <a:t> University of Technology, Japan</a:t>
                      </a:r>
                      <a:endParaRPr kumimoji="0" lang="en-US" sz="16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2844">
                <a:tc vMerge="1">
                  <a:txBody>
                    <a:bodyPr/>
                    <a:lstStyle/>
                    <a:p>
                      <a:endParaRPr lang="en-US"/>
                    </a:p>
                  </a:txBody>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entury Gothic" panose="020B0502020202020204" pitchFamily="34" charset="0"/>
                          <a:ea typeface="宋体" panose="02010600030101010101" pitchFamily="2" charset="-122"/>
                          <a:cs typeface="幼圆"/>
                        </a:rPr>
                        <a:t>Chemical Technology</a:t>
                      </a:r>
                      <a:endParaRPr kumimoji="0" lang="en-US" sz="16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Undergraduate</a:t>
                      </a:r>
                      <a:endParaRPr kumimoji="0" lang="en-US"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University of the South - Toulon - Var, France</a:t>
                      </a:r>
                      <a:endParaRPr kumimoji="0" lang="en-US"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2844">
                <a:tc vMerge="1">
                  <a:txBody>
                    <a:bodyPr/>
                    <a:lstStyle/>
                    <a:p>
                      <a:endParaRPr lang="en-US"/>
                    </a:p>
                  </a:txBody>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Information Technology</a:t>
                      </a:r>
                      <a:endParaRPr kumimoji="0" lang="en-US"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Undergraduate</a:t>
                      </a:r>
                      <a:endParaRPr kumimoji="0" lang="en-US"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University of the South - Toulon - Var, France</a:t>
                      </a:r>
                      <a:endParaRPr kumimoji="0" lang="en-US"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2844">
                <a:tc vMerge="1">
                  <a:txBody>
                    <a:bodyPr/>
                    <a:lstStyle/>
                    <a:p>
                      <a:endParaRPr lang="en-US"/>
                    </a:p>
                  </a:txBody>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entury Gothic" panose="020B0502020202020204" pitchFamily="34" charset="0"/>
                          <a:ea typeface="宋体" panose="02010600030101010101" pitchFamily="2" charset="-122"/>
                          <a:cs typeface="幼圆"/>
                        </a:rPr>
                        <a:t>Advanced program: Digital System</a:t>
                      </a:r>
                      <a:endParaRPr kumimoji="0" lang="en-US" sz="16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entury Gothic" panose="020B0502020202020204" pitchFamily="34" charset="0"/>
                          <a:ea typeface="宋体" panose="02010600030101010101" pitchFamily="2" charset="-122"/>
                          <a:cs typeface="幼圆"/>
                        </a:rPr>
                        <a:t>Undergraduate</a:t>
                      </a:r>
                      <a:endParaRPr kumimoji="0" lang="en-US" sz="16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University of Washington, Seattle, United States</a:t>
                      </a:r>
                      <a:endParaRPr kumimoji="0" lang="en-US"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62844">
                <a:tc vMerge="1">
                  <a:txBody>
                    <a:bodyPr/>
                    <a:lstStyle/>
                    <a:p>
                      <a:endParaRPr lang="en-US"/>
                    </a:p>
                  </a:txBody>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entury Gothic" panose="020B0502020202020204" pitchFamily="34" charset="0"/>
                          <a:ea typeface="宋体" panose="02010600030101010101" pitchFamily="2" charset="-122"/>
                          <a:cs typeface="幼圆"/>
                        </a:rPr>
                        <a:t>Advanced program: Embedded System</a:t>
                      </a:r>
                      <a:endParaRPr kumimoji="0" lang="en-US" sz="16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entury Gothic" panose="020B0502020202020204" pitchFamily="34" charset="0"/>
                          <a:ea typeface="宋体" panose="02010600030101010101" pitchFamily="2" charset="-122"/>
                          <a:cs typeface="幼圆"/>
                        </a:rPr>
                        <a:t>Undergraduate</a:t>
                      </a:r>
                      <a:endParaRPr kumimoji="0" lang="en-US" sz="16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2" panose="05020102010507070707" pitchFamily="18" charset="2"/>
                        <a:defRPr sz="2600">
                          <a:solidFill>
                            <a:schemeClr val="tx1"/>
                          </a:solidFill>
                          <a:latin typeface="Century Gothic" panose="020B0502020202020204" pitchFamily="34" charset="0"/>
                          <a:ea typeface="幼圆"/>
                          <a:cs typeface="幼圆"/>
                        </a:defRPr>
                      </a:lvl1pPr>
                      <a:lvl2pPr marL="742950" indent="-285750">
                        <a:spcBef>
                          <a:spcPct val="20000"/>
                        </a:spcBef>
                        <a:buClr>
                          <a:schemeClr val="accent1"/>
                        </a:buClr>
                        <a:buSzPct val="95000"/>
                        <a:buFont typeface="Verdana" panose="020B0604030504040204" pitchFamily="34" charset="0"/>
                        <a:defRPr sz="2200">
                          <a:solidFill>
                            <a:schemeClr val="tx1"/>
                          </a:solidFill>
                          <a:latin typeface="Century Gothic" panose="020B0502020202020204" pitchFamily="34" charset="0"/>
                          <a:ea typeface="幼圆"/>
                          <a:cs typeface="幼圆"/>
                        </a:defRPr>
                      </a:lvl2pPr>
                      <a:lvl3pPr marL="1143000" indent="-228600">
                        <a:spcBef>
                          <a:spcPct val="20000"/>
                        </a:spcBef>
                        <a:buClr>
                          <a:schemeClr val="accent1"/>
                        </a:buClr>
                        <a:buFont typeface="Wingdings 2" panose="05020102010507070707" pitchFamily="18" charset="2"/>
                        <a:defRPr sz="2000">
                          <a:solidFill>
                            <a:schemeClr val="tx1"/>
                          </a:solidFill>
                          <a:latin typeface="Century Gothic" panose="020B0502020202020204" pitchFamily="34" charset="0"/>
                          <a:ea typeface="幼圆"/>
                          <a:cs typeface="幼圆"/>
                        </a:defRPr>
                      </a:lvl3pPr>
                      <a:lvl4pPr marL="1600200" indent="-228600">
                        <a:spcBef>
                          <a:spcPct val="20000"/>
                        </a:spcBef>
                        <a:buClr>
                          <a:schemeClr val="accent1"/>
                        </a:buClr>
                        <a:buFont typeface="Wingdings 2" panose="05020102010507070707" pitchFamily="18" charset="2"/>
                        <a:defRPr>
                          <a:solidFill>
                            <a:schemeClr val="tx1"/>
                          </a:solidFill>
                          <a:latin typeface="Century Gothic" panose="020B0502020202020204" pitchFamily="34" charset="0"/>
                          <a:ea typeface="幼圆"/>
                          <a:cs typeface="幼圆"/>
                        </a:defRPr>
                      </a:lvl4pPr>
                      <a:lvl5pPr marL="2057400" indent="-228600">
                        <a:spcBef>
                          <a:spcPct val="20000"/>
                        </a:spcBef>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5pPr>
                      <a:lvl6pPr marL="25146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6pPr>
                      <a:lvl7pPr marL="29718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7pPr>
                      <a:lvl8pPr marL="34290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8pPr>
                      <a:lvl9pPr marL="3886200" indent="-228600" fontAlgn="base">
                        <a:spcBef>
                          <a:spcPct val="20000"/>
                        </a:spcBef>
                        <a:spcAft>
                          <a:spcPct val="0"/>
                        </a:spcAft>
                        <a:buClr>
                          <a:srgbClr val="97ACD0"/>
                        </a:buClr>
                        <a:buFont typeface="Wingdings 2" panose="05020102010507070707" pitchFamily="18" charset="2"/>
                        <a:defRPr sz="1700">
                          <a:solidFill>
                            <a:schemeClr val="tx1"/>
                          </a:solidFill>
                          <a:latin typeface="Century Gothic" panose="020B0502020202020204" pitchFamily="34" charset="0"/>
                          <a:ea typeface="幼圆"/>
                          <a:cs typeface="幼圆"/>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entury Gothic" panose="020B0502020202020204" pitchFamily="34" charset="0"/>
                          <a:ea typeface="宋体" panose="02010600030101010101" pitchFamily="2" charset="-122"/>
                          <a:cs typeface="幼圆"/>
                        </a:rPr>
                        <a:t>Portland State University, Oregon, United States</a:t>
                      </a:r>
                      <a:endParaRPr kumimoji="0" lang="en-US" sz="16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1972" marR="11972" marT="11972"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FA5980E7-D72F-4A03-85FC-4186B19AF17E}"/>
              </a:ext>
            </a:extLst>
          </p:cNvPr>
          <p:cNvSpPr txBox="1"/>
          <p:nvPr/>
        </p:nvSpPr>
        <p:spPr>
          <a:xfrm>
            <a:off x="1209962" y="5214992"/>
            <a:ext cx="10377601" cy="1323439"/>
          </a:xfrm>
          <a:prstGeom prst="rect">
            <a:avLst/>
          </a:prstGeom>
          <a:noFill/>
        </p:spPr>
        <p:txBody>
          <a:bodyPr wrap="square">
            <a:spAutoFit/>
          </a:bodyPr>
          <a:lstStyle/>
          <a:p>
            <a:pPr algn="ctr"/>
            <a:r>
              <a:rPr lang="en-US" sz="1600" b="0" i="0" dirty="0">
                <a:solidFill>
                  <a:srgbClr val="000000"/>
                </a:solidFill>
                <a:effectLst/>
                <a:latin typeface="ff1"/>
              </a:rPr>
              <a:t>Advanced training programs are properly designed on the basis of the curricula </a:t>
            </a:r>
          </a:p>
          <a:p>
            <a:pPr algn="ctr"/>
            <a:r>
              <a:rPr lang="en-US" sz="1600" b="0" i="0" dirty="0">
                <a:solidFill>
                  <a:srgbClr val="000000"/>
                </a:solidFill>
                <a:effectLst/>
                <a:latin typeface="ff1"/>
              </a:rPr>
              <a:t>currently used at prestigious universities in the </a:t>
            </a:r>
          </a:p>
          <a:p>
            <a:pPr algn="ctr"/>
            <a:r>
              <a:rPr lang="en-US" sz="1600" b="0" i="0" dirty="0">
                <a:solidFill>
                  <a:srgbClr val="000000"/>
                </a:solidFill>
                <a:effectLst/>
                <a:latin typeface="ff1"/>
              </a:rPr>
              <a:t>world, including content, teaching method, </a:t>
            </a:r>
          </a:p>
          <a:p>
            <a:pPr algn="ctr"/>
            <a:r>
              <a:rPr lang="en-US" sz="1600" b="0" i="0" dirty="0">
                <a:solidFill>
                  <a:srgbClr val="000000"/>
                </a:solidFill>
                <a:effectLst/>
                <a:latin typeface="ff1"/>
              </a:rPr>
              <a:t>organization and training management </a:t>
            </a:r>
          </a:p>
          <a:p>
            <a:pPr algn="ctr"/>
            <a:r>
              <a:rPr lang="en-US" sz="1600" b="0" i="0" dirty="0">
                <a:solidFill>
                  <a:srgbClr val="000000"/>
                </a:solidFill>
                <a:effectLst/>
                <a:latin typeface="ff1"/>
              </a:rPr>
              <a:t>processes and are taught in English</a:t>
            </a:r>
          </a:p>
        </p:txBody>
      </p:sp>
    </p:spTree>
    <p:extLst>
      <p:ext uri="{BB962C8B-B14F-4D97-AF65-F5344CB8AC3E}">
        <p14:creationId xmlns:p14="http://schemas.microsoft.com/office/powerpoint/2010/main" val="4080481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udn.vn/Portals/0/Lib_20201203_40091_IMG_69301.jpg"/>
          <p:cNvPicPr/>
          <p:nvPr/>
        </p:nvPicPr>
        <p:blipFill>
          <a:blip r:embed="rId2">
            <a:extLst>
              <a:ext uri="{28A0092B-C50C-407E-A947-70E740481C1C}">
                <a14:useLocalDpi xmlns:a14="http://schemas.microsoft.com/office/drawing/2010/main" val="0"/>
              </a:ext>
            </a:extLst>
          </a:blip>
          <a:srcRect/>
          <a:stretch>
            <a:fillRect/>
          </a:stretch>
        </p:blipFill>
        <p:spPr bwMode="auto">
          <a:xfrm>
            <a:off x="4630420" y="1991360"/>
            <a:ext cx="6466840" cy="4146232"/>
          </a:xfrm>
          <a:prstGeom prst="rect">
            <a:avLst/>
          </a:prstGeom>
          <a:noFill/>
          <a:ln>
            <a:noFill/>
          </a:ln>
        </p:spPr>
      </p:pic>
      <p:sp>
        <p:nvSpPr>
          <p:cNvPr id="3" name="Rectangle 2"/>
          <p:cNvSpPr/>
          <p:nvPr/>
        </p:nvSpPr>
        <p:spPr>
          <a:xfrm>
            <a:off x="701040" y="4391976"/>
            <a:ext cx="3850640" cy="1323439"/>
          </a:xfrm>
          <a:prstGeom prst="rect">
            <a:avLst/>
          </a:prstGeom>
        </p:spPr>
        <p:txBody>
          <a:bodyPr wrap="square">
            <a:spAutoFit/>
          </a:bodyPr>
          <a:lstStyle/>
          <a:p>
            <a:pPr algn="ctr" fontAlgn="base"/>
            <a:r>
              <a:rPr lang="en-US" sz="1600" b="1" dirty="0">
                <a:solidFill>
                  <a:srgbClr val="0070C0"/>
                </a:solidFill>
                <a:latin typeface="Times New Roman" pitchFamily="18" charset="0"/>
                <a:cs typeface="Times New Roman" pitchFamily="18" charset="0"/>
              </a:rPr>
              <a:t>The VN-UK Institute for Research and Executive Education (VNUK), UD signed a cooperation agreement with the British Association of Chartered Certified Accountants (ACCA).</a:t>
            </a:r>
            <a:endParaRPr lang="en-US" sz="1600" dirty="0">
              <a:solidFill>
                <a:srgbClr val="0070C0"/>
              </a:solidFill>
              <a:latin typeface="Times New Roman" pitchFamily="18" charset="0"/>
              <a:cs typeface="Times New Roman" pitchFamily="18" charset="0"/>
            </a:endParaRPr>
          </a:p>
        </p:txBody>
      </p:sp>
      <p:sp>
        <p:nvSpPr>
          <p:cNvPr id="4" name="Rectangle 3"/>
          <p:cNvSpPr/>
          <p:nvPr/>
        </p:nvSpPr>
        <p:spPr>
          <a:xfrm>
            <a:off x="609600" y="1213008"/>
            <a:ext cx="10657840" cy="646331"/>
          </a:xfrm>
          <a:prstGeom prst="rect">
            <a:avLst/>
          </a:prstGeom>
        </p:spPr>
        <p:txBody>
          <a:bodyPr wrap="square">
            <a:spAutoFit/>
          </a:bodyPr>
          <a:lstStyle/>
          <a:p>
            <a:pPr algn="ctr" fontAlgn="base"/>
            <a:r>
              <a:rPr lang="en-US" dirty="0">
                <a:solidFill>
                  <a:srgbClr val="0070C0"/>
                </a:solidFill>
              </a:rPr>
              <a:t>IBM (International Business and Management) at UD-VNUK is consulted by top 30 UK, Aston University, who are recognized worldwide for this business programs. </a:t>
            </a:r>
          </a:p>
        </p:txBody>
      </p:sp>
      <p:sp>
        <p:nvSpPr>
          <p:cNvPr id="5" name="Slide Number Placeholder 4"/>
          <p:cNvSpPr>
            <a:spLocks noGrp="1"/>
          </p:cNvSpPr>
          <p:nvPr>
            <p:ph type="sldNum" sz="quarter" idx="12"/>
          </p:nvPr>
        </p:nvSpPr>
        <p:spPr/>
        <p:txBody>
          <a:bodyPr/>
          <a:lstStyle/>
          <a:p>
            <a:fld id="{C27283B1-E1F1-49D2-A028-3EF03B7EEA75}" type="slidenum">
              <a:rPr lang="zh-CN" altLang="en-US" smtClean="0"/>
              <a:pPr/>
              <a:t>17</a:t>
            </a:fld>
            <a:endParaRPr lang="en-US" altLang="zh-CN"/>
          </a:p>
        </p:txBody>
      </p:sp>
    </p:spTree>
    <p:extLst>
      <p:ext uri="{BB962C8B-B14F-4D97-AF65-F5344CB8AC3E}">
        <p14:creationId xmlns:p14="http://schemas.microsoft.com/office/powerpoint/2010/main" val="2799340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990575" indent="-380990">
              <a:defRPr>
                <a:solidFill>
                  <a:schemeClr val="tx1"/>
                </a:solidFill>
                <a:latin typeface="Calibri" pitchFamily="34" charset="0"/>
                <a:ea typeface="宋体" pitchFamily="2" charset="-122"/>
              </a:defRPr>
            </a:lvl2pPr>
            <a:lvl3pPr marL="1523962" indent="-304792">
              <a:defRPr>
                <a:solidFill>
                  <a:schemeClr val="tx1"/>
                </a:solidFill>
                <a:latin typeface="Calibri" pitchFamily="34" charset="0"/>
                <a:ea typeface="宋体" pitchFamily="2" charset="-122"/>
              </a:defRPr>
            </a:lvl3pPr>
            <a:lvl4pPr marL="2133547" indent="-304792">
              <a:defRPr>
                <a:solidFill>
                  <a:schemeClr val="tx1"/>
                </a:solidFill>
                <a:latin typeface="Calibri" pitchFamily="34" charset="0"/>
                <a:ea typeface="宋体" pitchFamily="2" charset="-122"/>
              </a:defRPr>
            </a:lvl4pPr>
            <a:lvl5pPr marL="2743131" indent="-304792">
              <a:defRPr>
                <a:solidFill>
                  <a:schemeClr val="tx1"/>
                </a:solidFill>
                <a:latin typeface="Calibri" pitchFamily="34" charset="0"/>
                <a:ea typeface="宋体" pitchFamily="2" charset="-122"/>
              </a:defRPr>
            </a:lvl5pPr>
            <a:lvl6pPr marL="3352716" indent="-304792" eaLnBrk="0" fontAlgn="base" hangingPunct="0">
              <a:spcBef>
                <a:spcPct val="0"/>
              </a:spcBef>
              <a:spcAft>
                <a:spcPct val="0"/>
              </a:spcAft>
              <a:defRPr>
                <a:solidFill>
                  <a:schemeClr val="tx1"/>
                </a:solidFill>
                <a:latin typeface="Calibri" pitchFamily="34" charset="0"/>
                <a:ea typeface="宋体" pitchFamily="2" charset="-122"/>
              </a:defRPr>
            </a:lvl6pPr>
            <a:lvl7pPr marL="3962301" indent="-304792" eaLnBrk="0" fontAlgn="base" hangingPunct="0">
              <a:spcBef>
                <a:spcPct val="0"/>
              </a:spcBef>
              <a:spcAft>
                <a:spcPct val="0"/>
              </a:spcAft>
              <a:defRPr>
                <a:solidFill>
                  <a:schemeClr val="tx1"/>
                </a:solidFill>
                <a:latin typeface="Calibri" pitchFamily="34" charset="0"/>
                <a:ea typeface="宋体" pitchFamily="2" charset="-122"/>
              </a:defRPr>
            </a:lvl7pPr>
            <a:lvl8pPr marL="4571886" indent="-304792" eaLnBrk="0" fontAlgn="base" hangingPunct="0">
              <a:spcBef>
                <a:spcPct val="0"/>
              </a:spcBef>
              <a:spcAft>
                <a:spcPct val="0"/>
              </a:spcAft>
              <a:defRPr>
                <a:solidFill>
                  <a:schemeClr val="tx1"/>
                </a:solidFill>
                <a:latin typeface="Calibri" pitchFamily="34" charset="0"/>
                <a:ea typeface="宋体" pitchFamily="2" charset="-122"/>
              </a:defRPr>
            </a:lvl8pPr>
            <a:lvl9pPr marL="5181470" indent="-304792" eaLnBrk="0" fontAlgn="base" hangingPunct="0">
              <a:spcBef>
                <a:spcPct val="0"/>
              </a:spcBef>
              <a:spcAft>
                <a:spcPct val="0"/>
              </a:spcAft>
              <a:defRPr>
                <a:solidFill>
                  <a:schemeClr val="tx1"/>
                </a:solidFill>
                <a:latin typeface="Calibri" pitchFamily="34" charset="0"/>
                <a:ea typeface="宋体" pitchFamily="2" charset="-122"/>
              </a:defRPr>
            </a:lvl9pPr>
          </a:lstStyle>
          <a:p>
            <a:fld id="{A1D6914C-89FC-4A30-93D2-A5893A4C9270}" type="slidenum">
              <a:rPr lang="zh-CN" altLang="en-US">
                <a:solidFill>
                  <a:srgbClr val="898989"/>
                </a:solidFill>
              </a:rPr>
              <a:pPr/>
              <a:t>18</a:t>
            </a:fld>
            <a:endParaRPr lang="en-US" altLang="zh-CN">
              <a:solidFill>
                <a:srgbClr val="898989"/>
              </a:solidFill>
            </a:endParaRPr>
          </a:p>
        </p:txBody>
      </p:sp>
      <p:sp>
        <p:nvSpPr>
          <p:cNvPr id="4" name="Rounded Rectangle 3"/>
          <p:cNvSpPr/>
          <p:nvPr/>
        </p:nvSpPr>
        <p:spPr>
          <a:xfrm>
            <a:off x="1657352" y="404284"/>
            <a:ext cx="9046633" cy="793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01593" tIns="50796" rIns="101593" bIns="50796" anchor="ctr"/>
          <a:lstStyle/>
          <a:p>
            <a:pPr marL="0" lvl="1" algn="ctr">
              <a:defRPr/>
            </a:pPr>
            <a:r>
              <a:rPr lang="en-US" b="1" dirty="0">
                <a:latin typeface="Helvetica" charset="0"/>
                <a:cs typeface="Helvetica" charset="0"/>
              </a:rPr>
              <a:t>Development and adoption of educational programs and curriculum materials</a:t>
            </a:r>
            <a:endParaRPr lang="en-US" dirty="0"/>
          </a:p>
          <a:p>
            <a:pPr marL="0" lvl="1" algn="ctr">
              <a:defRPr/>
            </a:pPr>
            <a:r>
              <a:rPr lang="fr-FR" sz="1600" b="1" dirty="0">
                <a:latin typeface="Helvetica" charset="0"/>
                <a:ea typeface="Helvetica" charset="0"/>
                <a:cs typeface="Helvetica" charset="0"/>
              </a:rPr>
              <a:t>EXAMPLE OF SOME SUCCESSFUL TRANSFER PROGRAMS AT UD-DUE</a:t>
            </a:r>
            <a:endParaRPr lang="en-US" sz="1600" dirty="0"/>
          </a:p>
        </p:txBody>
      </p:sp>
      <p:pic>
        <p:nvPicPr>
          <p:cNvPr id="2052" name="Picture 4">
            <a:extLst>
              <a:ext uri="{FF2B5EF4-FFF2-40B4-BE49-F238E27FC236}">
                <a16:creationId xmlns:a16="http://schemas.microsoft.com/office/drawing/2014/main" id="{FAEEB650-1694-427F-A41F-39AF28313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34" y="1065953"/>
            <a:ext cx="10749366" cy="543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105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BDDC4E-B9E0-4B34-84AF-995F28A95344}"/>
              </a:ext>
            </a:extLst>
          </p:cNvPr>
          <p:cNvSpPr txBox="1"/>
          <p:nvPr/>
        </p:nvSpPr>
        <p:spPr>
          <a:xfrm>
            <a:off x="2631439" y="5735531"/>
            <a:ext cx="6096000" cy="923330"/>
          </a:xfrm>
          <a:prstGeom prst="rect">
            <a:avLst/>
          </a:prstGeom>
          <a:noFill/>
        </p:spPr>
        <p:txBody>
          <a:bodyPr wrap="square">
            <a:spAutoFit/>
          </a:bodyPr>
          <a:lstStyle/>
          <a:p>
            <a:pPr marL="0" lvl="1" algn="ctr">
              <a:defRPr/>
            </a:pPr>
            <a:r>
              <a:rPr lang="en-US" b="1" dirty="0">
                <a:latin typeface="Helvetica" charset="0"/>
                <a:cs typeface="Helvetica" charset="0"/>
              </a:rPr>
              <a:t>Number of International students: more than 600 students from Laos, Korea, French, UK, Japan, Russia, Germany, U.S.A….</a:t>
            </a:r>
            <a:endParaRPr lang="en-US" dirty="0"/>
          </a:p>
        </p:txBody>
      </p:sp>
      <p:pic>
        <p:nvPicPr>
          <p:cNvPr id="5124" name="Picture 4" descr="Thông báo tuyển chọn sinh viên tham gia Chương trình hỗ trợ các lưu học sinh học tập và thực tập tại Trường Đại học Sư phạm - Đại học Đà Nẵ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38" y="1273176"/>
            <a:ext cx="5069841" cy="38576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udn.vn/app/webroot/upload/images/tin2013/t1/svu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319" y="1273176"/>
            <a:ext cx="5715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27283B1-E1F1-49D2-A028-3EF03B7EEA75}" type="slidenum">
              <a:rPr lang="zh-CN" altLang="en-US" smtClean="0"/>
              <a:pPr/>
              <a:t>19</a:t>
            </a:fld>
            <a:endParaRPr lang="en-US" altLang="zh-CN"/>
          </a:p>
        </p:txBody>
      </p:sp>
    </p:spTree>
    <p:extLst>
      <p:ext uri="{BB962C8B-B14F-4D97-AF65-F5344CB8AC3E}">
        <p14:creationId xmlns:p14="http://schemas.microsoft.com/office/powerpoint/2010/main" val="3998811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1600" dirty="0"/>
              <a:t>          </a:t>
            </a:r>
            <a:r>
              <a:rPr lang="en-US" sz="1400" b="1" dirty="0">
                <a:solidFill>
                  <a:srgbClr val="002060"/>
                </a:solidFill>
              </a:rPr>
              <a:t>THE UNIVERSITY OF DANANG</a:t>
            </a:r>
          </a:p>
        </p:txBody>
      </p:sp>
      <p:pic>
        <p:nvPicPr>
          <p:cNvPr id="1026" name="Picture 2" descr="https://f54-zpg-r.zdn.vn/1410211051622451059/977aaf2d6ad3a58dfcc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9520" y="487680"/>
            <a:ext cx="7833360" cy="5841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Kết quả hình ảnh cho logo đại học đà nẵng">
            <a:extLst>
              <a:ext uri="{FF2B5EF4-FFF2-40B4-BE49-F238E27FC236}">
                <a16:creationId xmlns:a16="http://schemas.microsoft.com/office/drawing/2014/main" id="{FF242F39-C143-404A-B654-F408D4CB0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448628"/>
            <a:ext cx="663483" cy="6546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D46C966F-AF85-4036-8EFF-5607080497D6}"/>
              </a:ext>
            </a:extLst>
          </p:cNvPr>
          <p:cNvGraphicFramePr>
            <a:graphicFrameLocks noGrp="1"/>
          </p:cNvGraphicFramePr>
          <p:nvPr>
            <p:extLst>
              <p:ext uri="{D42A27DB-BD31-4B8C-83A1-F6EECF244321}">
                <p14:modId xmlns:p14="http://schemas.microsoft.com/office/powerpoint/2010/main" val="1971838388"/>
              </p:ext>
            </p:extLst>
          </p:nvPr>
        </p:nvGraphicFramePr>
        <p:xfrm>
          <a:off x="604435" y="1168391"/>
          <a:ext cx="3149771" cy="5160355"/>
        </p:xfrm>
        <a:graphic>
          <a:graphicData uri="http://schemas.openxmlformats.org/drawingml/2006/table">
            <a:tbl>
              <a:tblPr firstRow="1" bandRow="1">
                <a:tableStyleId>{69012ECD-51FC-41F1-AA8D-1B2483CD663E}</a:tableStyleId>
              </a:tblPr>
              <a:tblGrid>
                <a:gridCol w="3149771">
                  <a:extLst>
                    <a:ext uri="{9D8B030D-6E8A-4147-A177-3AD203B41FA5}">
                      <a16:colId xmlns:a16="http://schemas.microsoft.com/office/drawing/2014/main" val="20000"/>
                    </a:ext>
                  </a:extLst>
                </a:gridCol>
              </a:tblGrid>
              <a:tr h="5160355">
                <a:tc>
                  <a:txBody>
                    <a:bodyPr/>
                    <a:lstStyle/>
                    <a:p>
                      <a:pPr algn="l" eaLnBrk="1" hangingPunct="1">
                        <a:buFontTx/>
                        <a:buChar char="-"/>
                      </a:pPr>
                      <a:r>
                        <a:rPr lang="en-US" sz="1800" dirty="0"/>
                        <a:t>The University</a:t>
                      </a:r>
                      <a:r>
                        <a:rPr lang="en-US" sz="1800" baseline="0" dirty="0"/>
                        <a:t> of Danang</a:t>
                      </a:r>
                      <a:r>
                        <a:rPr lang="en-US" sz="1800" dirty="0"/>
                        <a:t> is one of the three regional universities of Vietnam.</a:t>
                      </a:r>
                    </a:p>
                    <a:p>
                      <a:pPr algn="l" eaLnBrk="1" hangingPunct="1"/>
                      <a:r>
                        <a:rPr lang="en-US" sz="1800" dirty="0"/>
                        <a:t>- The largest multi-level, multi-disciplinary university in the central area and Western Highlands of Vietnam</a:t>
                      </a:r>
                    </a:p>
                    <a:p>
                      <a:pPr algn="l" eaLnBrk="1" hangingPunct="1"/>
                      <a:r>
                        <a:rPr lang="en-US" sz="1800" dirty="0"/>
                        <a:t>- </a:t>
                      </a:r>
                      <a:r>
                        <a:rPr lang="en-US" sz="1800" b="1" kern="1200" dirty="0">
                          <a:solidFill>
                            <a:schemeClr val="bg1"/>
                          </a:solidFill>
                          <a:latin typeface="+mn-lt"/>
                          <a:ea typeface="+mn-ea"/>
                          <a:cs typeface="+mn-cs"/>
                        </a:rPr>
                        <a:t>The Vietnamese Government Office has just issued Official Letters dated January 18, 2022 relating to developing the University of Danang (UD) into the Vietnam National University (VNU), Danang in the coming time.</a:t>
                      </a:r>
                    </a:p>
                  </a:txBody>
                  <a:tcPr marL="108381" marR="108381" marT="45724" marB="45724"/>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5897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DE6758-76AB-4CD9-A10D-CACE1D14BA59}"/>
              </a:ext>
            </a:extLst>
          </p:cNvPr>
          <p:cNvSpPr>
            <a:spLocks noGrp="1"/>
          </p:cNvSpPr>
          <p:nvPr>
            <p:ph type="title"/>
          </p:nvPr>
        </p:nvSpPr>
        <p:spPr/>
        <p:txBody>
          <a:bodyPr/>
          <a:lstStyle/>
          <a:p>
            <a:pPr marL="919480" marR="0" lvl="1" indent="-450215" defTabSz="914400" rtl="0" eaLnBrk="1" fontAlgn="auto" latinLnBrk="0" hangingPunct="1">
              <a:lnSpc>
                <a:spcPct val="100000"/>
              </a:lnSpc>
              <a:spcBef>
                <a:spcPts val="0"/>
              </a:spcBef>
              <a:spcAft>
                <a:spcPts val="0"/>
              </a:spcAft>
              <a:tabLst>
                <a:tab pos="919480" algn="l"/>
                <a:tab pos="920115" algn="l"/>
              </a:tabLst>
              <a:defRPr/>
            </a:pPr>
            <a:r>
              <a:rPr kumimoji="0" lang="en-US" sz="2000" b="0" i="0" u="none" strike="noStrike" kern="1200" cap="none" spc="-5" normalizeH="0" baseline="0" noProof="0" dirty="0" err="1">
                <a:ln>
                  <a:noFill/>
                </a:ln>
                <a:solidFill>
                  <a:srgbClr val="0070C0"/>
                </a:solidFill>
                <a:effectLst/>
                <a:uLnTx/>
                <a:uFillTx/>
                <a:latin typeface="Microsoft YaHei"/>
                <a:ea typeface="+mn-ea"/>
                <a:cs typeface="Microsoft YaHei"/>
              </a:rPr>
              <a:t>Internationalisation</a:t>
            </a:r>
            <a:r>
              <a:rPr kumimoji="0" lang="en-US" sz="2000" b="0" i="0" u="none" strike="noStrike" kern="1200" cap="none" spc="25" normalizeH="0" baseline="0" noProof="0" dirty="0">
                <a:ln>
                  <a:noFill/>
                </a:ln>
                <a:solidFill>
                  <a:srgbClr val="0070C0"/>
                </a:solidFill>
                <a:effectLst/>
                <a:uLnTx/>
                <a:uFillTx/>
                <a:latin typeface="Microsoft YaHei"/>
                <a:ea typeface="+mn-ea"/>
                <a:cs typeface="Microsoft YaHei"/>
              </a:rPr>
              <a:t> </a:t>
            </a:r>
            <a:r>
              <a:rPr kumimoji="0" lang="en-US" sz="2000" b="0" i="0" u="none" strike="noStrike" kern="1200" cap="none" spc="-5" normalizeH="0" baseline="0" noProof="0" dirty="0">
                <a:ln>
                  <a:noFill/>
                </a:ln>
                <a:solidFill>
                  <a:srgbClr val="0070C0"/>
                </a:solidFill>
                <a:effectLst/>
                <a:uLnTx/>
                <a:uFillTx/>
                <a:latin typeface="Microsoft YaHei"/>
                <a:ea typeface="+mn-ea"/>
                <a:cs typeface="Microsoft YaHei"/>
              </a:rPr>
              <a:t>in</a:t>
            </a:r>
            <a:r>
              <a:rPr kumimoji="0" lang="en-US" sz="2000" b="0" i="0" u="none" strike="noStrike" kern="1200" cap="none" spc="-15" normalizeH="0" baseline="0" noProof="0" dirty="0">
                <a:ln>
                  <a:noFill/>
                </a:ln>
                <a:solidFill>
                  <a:srgbClr val="0070C0"/>
                </a:solidFill>
                <a:effectLst/>
                <a:uLnTx/>
                <a:uFillTx/>
                <a:latin typeface="Microsoft YaHei"/>
                <a:ea typeface="+mn-ea"/>
                <a:cs typeface="Microsoft YaHei"/>
              </a:rPr>
              <a:t> Research and Projects</a:t>
            </a:r>
            <a:br>
              <a:rPr kumimoji="0" lang="en-US" sz="2000" b="0" i="0" u="none" strike="noStrike" kern="1200" cap="none" spc="0" normalizeH="0" baseline="0" noProof="0" dirty="0">
                <a:ln>
                  <a:noFill/>
                </a:ln>
                <a:solidFill>
                  <a:srgbClr val="0070C0"/>
                </a:solidFill>
                <a:effectLst/>
                <a:uLnTx/>
                <a:uFillTx/>
                <a:latin typeface="Microsoft YaHei"/>
                <a:ea typeface="+mn-ea"/>
                <a:cs typeface="Microsoft YaHei"/>
              </a:rPr>
            </a:br>
            <a:endParaRPr lang="en-US" dirty="0">
              <a:solidFill>
                <a:srgbClr val="0070C0"/>
              </a:solidFill>
            </a:endParaRPr>
          </a:p>
        </p:txBody>
      </p:sp>
      <p:sp>
        <p:nvSpPr>
          <p:cNvPr id="7" name="TextBox 6">
            <a:extLst>
              <a:ext uri="{FF2B5EF4-FFF2-40B4-BE49-F238E27FC236}">
                <a16:creationId xmlns:a16="http://schemas.microsoft.com/office/drawing/2014/main" id="{A5D712BB-DD9E-4328-ABA6-D1AD2887AFE1}"/>
              </a:ext>
            </a:extLst>
          </p:cNvPr>
          <p:cNvSpPr txBox="1"/>
          <p:nvPr/>
        </p:nvSpPr>
        <p:spPr>
          <a:xfrm>
            <a:off x="859536" y="1832409"/>
            <a:ext cx="10122408" cy="2567369"/>
          </a:xfrm>
          <a:prstGeom prst="rect">
            <a:avLst/>
          </a:prstGeom>
          <a:noFill/>
        </p:spPr>
        <p:txBody>
          <a:bodyPr wrap="square">
            <a:spAutoFit/>
          </a:bodyPr>
          <a:lstStyle/>
          <a:p>
            <a:pPr marL="186690">
              <a:lnSpc>
                <a:spcPct val="100000"/>
              </a:lnSpc>
              <a:spcBef>
                <a:spcPts val="100"/>
              </a:spcBef>
            </a:pPr>
            <a:r>
              <a:rPr lang="en-US" sz="2000" b="1" dirty="0">
                <a:solidFill>
                  <a:schemeClr val="accent1">
                    <a:lumMod val="75000"/>
                  </a:schemeClr>
                </a:solidFill>
                <a:latin typeface="Times New Roman" panose="02020603050405020304" pitchFamily="18" charset="0"/>
                <a:ea typeface="+mj-ea"/>
                <a:cs typeface="Times New Roman" panose="02020603050405020304" pitchFamily="18" charset="0"/>
              </a:rPr>
              <a:t>Research</a:t>
            </a:r>
          </a:p>
          <a:p>
            <a:pPr marL="299085" indent="-287020">
              <a:lnSpc>
                <a:spcPct val="100000"/>
              </a:lnSpc>
              <a:spcBef>
                <a:spcPts val="480"/>
              </a:spcBef>
              <a:buChar char="-"/>
              <a:tabLst>
                <a:tab pos="299085" algn="l"/>
                <a:tab pos="299720" algn="l"/>
              </a:tabLst>
            </a:pPr>
            <a:r>
              <a:rPr lang="en-US" sz="2000" b="1" dirty="0">
                <a:solidFill>
                  <a:schemeClr val="accent1">
                    <a:lumMod val="75000"/>
                  </a:schemeClr>
                </a:solidFill>
                <a:latin typeface="Times New Roman" panose="02020603050405020304" pitchFamily="18" charset="0"/>
                <a:ea typeface="+mj-ea"/>
                <a:cs typeface="Times New Roman" panose="02020603050405020304" pitchFamily="18" charset="0"/>
              </a:rPr>
              <a:t>Higher-quality research: more ISI papers</a:t>
            </a:r>
          </a:p>
          <a:p>
            <a:pPr marL="299085" indent="-287020">
              <a:lnSpc>
                <a:spcPct val="100000"/>
              </a:lnSpc>
              <a:spcBef>
                <a:spcPts val="480"/>
              </a:spcBef>
              <a:buChar char="-"/>
              <a:tabLst>
                <a:tab pos="299085" algn="l"/>
                <a:tab pos="299720" algn="l"/>
              </a:tabLst>
            </a:pPr>
            <a:r>
              <a:rPr lang="en-US" sz="2000" b="1" dirty="0">
                <a:solidFill>
                  <a:schemeClr val="accent1">
                    <a:lumMod val="75000"/>
                  </a:schemeClr>
                </a:solidFill>
                <a:latin typeface="Times New Roman" panose="02020603050405020304" pitchFamily="18" charset="0"/>
                <a:ea typeface="+mj-ea"/>
                <a:cs typeface="Times New Roman" panose="02020603050405020304" pitchFamily="18" charset="0"/>
              </a:rPr>
              <a:t>Increased international scientific workshop/conference</a:t>
            </a:r>
          </a:p>
          <a:p>
            <a:pPr marL="299085" indent="-287020">
              <a:lnSpc>
                <a:spcPct val="100000"/>
              </a:lnSpc>
              <a:spcBef>
                <a:spcPts val="480"/>
              </a:spcBef>
              <a:buChar char="-"/>
              <a:tabLst>
                <a:tab pos="299085" algn="l"/>
                <a:tab pos="299720" algn="l"/>
              </a:tabLst>
            </a:pPr>
            <a:r>
              <a:rPr lang="en-US" sz="2000" b="1" dirty="0">
                <a:solidFill>
                  <a:schemeClr val="accent1">
                    <a:lumMod val="75000"/>
                  </a:schemeClr>
                </a:solidFill>
                <a:latin typeface="Times New Roman" panose="02020603050405020304" pitchFamily="18" charset="0"/>
                <a:ea typeface="+mj-ea"/>
                <a:cs typeface="Times New Roman" panose="02020603050405020304" pitchFamily="18" charset="0"/>
              </a:rPr>
              <a:t>Increased cooperation and contacts with international industries</a:t>
            </a:r>
          </a:p>
          <a:p>
            <a:pPr marL="299085" indent="-287020">
              <a:spcBef>
                <a:spcPts val="480"/>
              </a:spcBef>
              <a:buFontTx/>
              <a:buChar char="-"/>
              <a:tabLst>
                <a:tab pos="299085" algn="l"/>
                <a:tab pos="299720" algn="l"/>
              </a:tabLst>
            </a:pPr>
            <a:r>
              <a:rPr lang="en-US" sz="2000" b="1" dirty="0">
                <a:solidFill>
                  <a:schemeClr val="accent1">
                    <a:lumMod val="75000"/>
                  </a:schemeClr>
                </a:solidFill>
                <a:latin typeface="Times New Roman" panose="02020603050405020304" pitchFamily="18" charset="0"/>
                <a:ea typeface="+mj-ea"/>
                <a:cs typeface="Times New Roman" panose="02020603050405020304" pitchFamily="18" charset="0"/>
              </a:rPr>
              <a:t>Exchange of students for graduate theses or staffs for research project leading to capacity building  enhancement</a:t>
            </a:r>
          </a:p>
          <a:p>
            <a:pPr marL="299085" indent="-287020">
              <a:lnSpc>
                <a:spcPct val="100000"/>
              </a:lnSpc>
              <a:spcBef>
                <a:spcPts val="480"/>
              </a:spcBef>
              <a:buChar char="-"/>
              <a:tabLst>
                <a:tab pos="299085" algn="l"/>
                <a:tab pos="299720" algn="l"/>
              </a:tabLst>
            </a:pPr>
            <a:endParaRPr lang="en-US" sz="20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500080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4913" y="1309571"/>
            <a:ext cx="10983131" cy="2236269"/>
          </a:xfrm>
        </p:spPr>
        <p:txBody>
          <a:bodyPr>
            <a:normAutofit lnSpcReduction="10000"/>
          </a:bodyPr>
          <a:lstStyle/>
          <a:p>
            <a:r>
              <a:rPr lang="en-US" sz="1600" dirty="0">
                <a:solidFill>
                  <a:srgbClr val="0070C0"/>
                </a:solidFill>
              </a:rPr>
              <a:t>Better performance in  international publications year by year. The number of </a:t>
            </a:r>
            <a:r>
              <a:rPr lang="en-US" sz="1600" dirty="0" err="1">
                <a:solidFill>
                  <a:srgbClr val="0070C0"/>
                </a:solidFill>
              </a:rPr>
              <a:t>WoS</a:t>
            </a:r>
            <a:r>
              <a:rPr lang="en-US" sz="1600" dirty="0">
                <a:solidFill>
                  <a:srgbClr val="0070C0"/>
                </a:solidFill>
              </a:rPr>
              <a:t>/Scopus journal articles of UD in 2021 is about 520 (an increase of about 15% compared to the previous year, the University of Science and Technology alone increased 40%, the University of Education increased by 29%). </a:t>
            </a:r>
          </a:p>
          <a:p>
            <a:r>
              <a:rPr lang="en-US" sz="1600" dirty="0">
                <a:solidFill>
                  <a:srgbClr val="0070C0"/>
                </a:solidFill>
              </a:rPr>
              <a:t>Scientific publications contribute to bringing the University of Economics to the top 6 according to the ranking of economic research institutions (</a:t>
            </a:r>
            <a:r>
              <a:rPr lang="en-US" sz="1600" dirty="0" err="1">
                <a:solidFill>
                  <a:srgbClr val="0070C0"/>
                </a:solidFill>
              </a:rPr>
              <a:t>RePEc</a:t>
            </a:r>
            <a:r>
              <a:rPr lang="en-US" sz="1600" dirty="0">
                <a:solidFill>
                  <a:srgbClr val="0070C0"/>
                </a:solidFill>
              </a:rPr>
              <a:t>) of Vietnam. </a:t>
            </a:r>
          </a:p>
          <a:p>
            <a:pPr>
              <a:buNone/>
            </a:pPr>
            <a:r>
              <a:rPr lang="en-US" sz="1600" dirty="0">
                <a:solidFill>
                  <a:srgbClr val="0070C0"/>
                </a:solidFill>
              </a:rPr>
              <a:t>The Journal of Science and Technology of UD has been included in the list of citations in Southeast Asia (ASEAN Citation Index).</a:t>
            </a:r>
          </a:p>
          <a:p>
            <a:endParaRPr lang="en-US" dirty="0"/>
          </a:p>
        </p:txBody>
      </p:sp>
      <p:pic>
        <p:nvPicPr>
          <p:cNvPr id="20482" name="Picture 2" descr="http://www.udn.vn/Portals/0/Anh%20chup%20Man%20hinh%202021-10-26%20luc%2009_40_4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444240"/>
            <a:ext cx="10850880" cy="31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517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https://dniit-i3s.cnrs.fr/sites/default/files/styles/nivo_full/public/banner/photoslider.png?itok=2aW6wPfX"/>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8460" y="1238568"/>
            <a:ext cx="8125460" cy="3109912"/>
          </a:xfrm>
          <a:prstGeom prst="rect">
            <a:avLst/>
          </a:prstGeom>
          <a:noFill/>
          <a:ln>
            <a:noFill/>
          </a:ln>
        </p:spPr>
      </p:pic>
      <p:sp>
        <p:nvSpPr>
          <p:cNvPr id="5" name="Rectangle 4"/>
          <p:cNvSpPr/>
          <p:nvPr/>
        </p:nvSpPr>
        <p:spPr>
          <a:xfrm>
            <a:off x="589280" y="4484360"/>
            <a:ext cx="10911840" cy="1323439"/>
          </a:xfrm>
          <a:prstGeom prst="rect">
            <a:avLst/>
          </a:prstGeom>
        </p:spPr>
        <p:txBody>
          <a:bodyPr wrap="square">
            <a:spAutoFit/>
          </a:bodyPr>
          <a:lstStyle/>
          <a:p>
            <a:pPr algn="ctr"/>
            <a:r>
              <a:rPr lang="en-US" sz="1600" dirty="0">
                <a:solidFill>
                  <a:srgbClr val="0070C0"/>
                </a:solidFill>
                <a:latin typeface="Times New Roman" pitchFamily="18" charset="0"/>
                <a:cs typeface="Times New Roman" pitchFamily="18" charset="0"/>
              </a:rPr>
              <a:t>The Da Nang International Institute of Technology (DNIIT) was established thanks to the fruitful cooperation of  the University of </a:t>
            </a:r>
            <a:r>
              <a:rPr lang="en-US" sz="1600" dirty="0" err="1">
                <a:solidFill>
                  <a:srgbClr val="0070C0"/>
                </a:solidFill>
                <a:latin typeface="Times New Roman" pitchFamily="18" charset="0"/>
                <a:cs typeface="Times New Roman" pitchFamily="18" charset="0"/>
              </a:rPr>
              <a:t>Danang</a:t>
            </a:r>
            <a:r>
              <a:rPr lang="en-US" sz="1600" dirty="0">
                <a:solidFill>
                  <a:srgbClr val="0070C0"/>
                </a:solidFill>
                <a:latin typeface="Times New Roman" pitchFamily="18" charset="0"/>
                <a:cs typeface="Times New Roman" pitchFamily="18" charset="0"/>
              </a:rPr>
              <a:t>,  the </a:t>
            </a:r>
            <a:r>
              <a:rPr lang="en-US" sz="1600" dirty="0" err="1">
                <a:solidFill>
                  <a:srgbClr val="0070C0"/>
                </a:solidFill>
                <a:latin typeface="Times New Roman" pitchFamily="18" charset="0"/>
                <a:cs typeface="Times New Roman" pitchFamily="18" charset="0"/>
              </a:rPr>
              <a:t>Université</a:t>
            </a:r>
            <a:r>
              <a:rPr lang="en-US" sz="1600" dirty="0">
                <a:solidFill>
                  <a:srgbClr val="0070C0"/>
                </a:solidFill>
                <a:latin typeface="Times New Roman" pitchFamily="18" charset="0"/>
                <a:cs typeface="Times New Roman" pitchFamily="18" charset="0"/>
              </a:rPr>
              <a:t> Côte d'Azur Initiative of Excellence (IDEX) and the Francophone University Agency (AUF). </a:t>
            </a:r>
          </a:p>
          <a:p>
            <a:pPr algn="ctr"/>
            <a:r>
              <a:rPr lang="en-US" sz="1600" dirty="0">
                <a:solidFill>
                  <a:srgbClr val="0070C0"/>
                </a:solidFill>
                <a:latin typeface="Times New Roman" pitchFamily="18" charset="0"/>
                <a:cs typeface="Times New Roman" pitchFamily="18" charset="0"/>
              </a:rPr>
              <a:t>DNIIT is an international collaborative platform that drives project-teams which extending to innovation and training activities. It is therefore a question of proposing a new type of international collaboration with a view to building true thematic ecosystems focused on solving societal problems</a:t>
            </a:r>
          </a:p>
        </p:txBody>
      </p:sp>
    </p:spTree>
    <p:extLst>
      <p:ext uri="{BB962C8B-B14F-4D97-AF65-F5344CB8AC3E}">
        <p14:creationId xmlns:p14="http://schemas.microsoft.com/office/powerpoint/2010/main" val="4044637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solidFill>
                  <a:srgbClr val="0070C0"/>
                </a:solidFill>
              </a:rPr>
              <a:t>Team-Projects ECARE: </a:t>
            </a:r>
            <a:r>
              <a:rPr lang="en-US" dirty="0">
                <a:solidFill>
                  <a:srgbClr val="0070C0"/>
                </a:solidFill>
              </a:rPr>
              <a:t>Big Data and E-health Applications</a:t>
            </a:r>
          </a:p>
          <a:p>
            <a:r>
              <a:rPr lang="en-US" b="1" dirty="0" err="1">
                <a:solidFill>
                  <a:srgbClr val="0070C0"/>
                </a:solidFill>
              </a:rPr>
              <a:t>Equipe-Projets</a:t>
            </a:r>
            <a:r>
              <a:rPr lang="en-US" b="1" dirty="0">
                <a:solidFill>
                  <a:srgbClr val="0070C0"/>
                </a:solidFill>
              </a:rPr>
              <a:t> EMOTICA: </a:t>
            </a:r>
            <a:r>
              <a:rPr lang="en-US" dirty="0">
                <a:solidFill>
                  <a:srgbClr val="0070C0"/>
                </a:solidFill>
              </a:rPr>
              <a:t>Emotion Capture</a:t>
            </a:r>
          </a:p>
          <a:p>
            <a:r>
              <a:rPr lang="en-US" b="1" dirty="0" err="1">
                <a:solidFill>
                  <a:srgbClr val="0070C0"/>
                </a:solidFill>
              </a:rPr>
              <a:t>Equipe-Projets</a:t>
            </a:r>
            <a:r>
              <a:rPr lang="en-US" b="1" dirty="0">
                <a:solidFill>
                  <a:srgbClr val="0070C0"/>
                </a:solidFill>
              </a:rPr>
              <a:t> MAVAK: </a:t>
            </a:r>
            <a:r>
              <a:rPr lang="en-US" dirty="0">
                <a:solidFill>
                  <a:srgbClr val="0070C0"/>
                </a:solidFill>
              </a:rPr>
              <a:t>aimed at further exploiting this research work, by extending the operation of the already existing </a:t>
            </a:r>
            <a:r>
              <a:rPr lang="en-US" dirty="0" err="1">
                <a:solidFill>
                  <a:srgbClr val="0070C0"/>
                </a:solidFill>
              </a:rPr>
              <a:t>IoT</a:t>
            </a:r>
            <a:r>
              <a:rPr lang="en-US" dirty="0">
                <a:solidFill>
                  <a:srgbClr val="0070C0"/>
                </a:solidFill>
              </a:rPr>
              <a:t> platform on various application, making the device suitable for smart-city, smart-farming or e-health applications. To this end, three main activities will be carried on: the modification of the antenna, the variation of the shape of the device to better fit with application and the use of various energy harvesting systems (thermo-electric generator, mechanical or solar cell)</a:t>
            </a:r>
          </a:p>
          <a:p>
            <a:r>
              <a:rPr lang="en-US" b="1" dirty="0" err="1">
                <a:solidFill>
                  <a:srgbClr val="0070C0"/>
                </a:solidFill>
              </a:rPr>
              <a:t>Equipe-Projets</a:t>
            </a:r>
            <a:r>
              <a:rPr lang="en-US" b="1" dirty="0">
                <a:solidFill>
                  <a:srgbClr val="0070C0"/>
                </a:solidFill>
              </a:rPr>
              <a:t> POSCA: </a:t>
            </a:r>
            <a:r>
              <a:rPr lang="en-US" dirty="0">
                <a:solidFill>
                  <a:srgbClr val="0070C0"/>
                </a:solidFill>
              </a:rPr>
              <a:t>Pollution Scanning</a:t>
            </a:r>
          </a:p>
          <a:p>
            <a:r>
              <a:rPr lang="en-US" b="1" dirty="0" err="1">
                <a:solidFill>
                  <a:srgbClr val="0070C0"/>
                </a:solidFill>
              </a:rPr>
              <a:t>Equipe-Projets</a:t>
            </a:r>
            <a:r>
              <a:rPr lang="en-US" b="1" dirty="0">
                <a:solidFill>
                  <a:srgbClr val="0070C0"/>
                </a:solidFill>
              </a:rPr>
              <a:t> SLEGO: </a:t>
            </a:r>
            <a:r>
              <a:rPr lang="en-US" dirty="0">
                <a:solidFill>
                  <a:srgbClr val="0070C0"/>
                </a:solidFill>
              </a:rPr>
              <a:t>Specific domain Language for Experience Global Orchestration</a:t>
            </a:r>
          </a:p>
        </p:txBody>
      </p:sp>
      <p:sp>
        <p:nvSpPr>
          <p:cNvPr id="3" name="Title 2"/>
          <p:cNvSpPr>
            <a:spLocks noGrp="1"/>
          </p:cNvSpPr>
          <p:nvPr>
            <p:ph type="title"/>
          </p:nvPr>
        </p:nvSpPr>
        <p:spPr/>
        <p:txBody>
          <a:bodyPr/>
          <a:lstStyle/>
          <a:p>
            <a:endParaRPr lang="en-US"/>
          </a:p>
        </p:txBody>
      </p:sp>
      <p:pic>
        <p:nvPicPr>
          <p:cNvPr id="6" name="Picture 2">
            <a:extLst>
              <a:ext uri="{FF2B5EF4-FFF2-40B4-BE49-F238E27FC236}">
                <a16:creationId xmlns:a16="http://schemas.microsoft.com/office/drawing/2014/main" id="{280CDF0F-4173-4820-84B9-A6C935805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6720" y="3159760"/>
            <a:ext cx="4382346" cy="26006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1040" y="5114071"/>
            <a:ext cx="6096000" cy="307777"/>
          </a:xfrm>
          <a:prstGeom prst="rect">
            <a:avLst/>
          </a:prstGeom>
        </p:spPr>
        <p:txBody>
          <a:bodyPr>
            <a:spAutoFit/>
          </a:bodyPr>
          <a:lstStyle/>
          <a:p>
            <a:pPr marL="186690" algn="ctr">
              <a:lnSpc>
                <a:spcPct val="100000"/>
              </a:lnSpc>
              <a:spcBef>
                <a:spcPts val="100"/>
              </a:spcBef>
            </a:pPr>
            <a:r>
              <a:rPr lang="en-US" sz="1400" b="1" dirty="0">
                <a:solidFill>
                  <a:schemeClr val="accent1">
                    <a:lumMod val="75000"/>
                  </a:schemeClr>
                </a:solidFill>
                <a:latin typeface="Times New Roman" panose="02020603050405020304" pitchFamily="18" charset="0"/>
                <a:cs typeface="Times New Roman" panose="02020603050405020304" pitchFamily="18" charset="0"/>
              </a:rPr>
              <a:t>Students of </a:t>
            </a:r>
            <a:r>
              <a:rPr lang="en-US" sz="1400" b="1" dirty="0" err="1">
                <a:solidFill>
                  <a:schemeClr val="accent1">
                    <a:lumMod val="75000"/>
                  </a:schemeClr>
                </a:solidFill>
                <a:latin typeface="Times New Roman" panose="02020603050405020304" pitchFamily="18" charset="0"/>
                <a:cs typeface="Times New Roman" panose="02020603050405020304" pitchFamily="18" charset="0"/>
              </a:rPr>
              <a:t>Uni</a:t>
            </a:r>
            <a:r>
              <a:rPr lang="en-US" sz="1400" b="1" dirty="0">
                <a:solidFill>
                  <a:schemeClr val="accent1">
                    <a:lumMod val="75000"/>
                  </a:schemeClr>
                </a:solidFill>
                <a:latin typeface="Times New Roman" panose="02020603050405020304" pitchFamily="18" charset="0"/>
                <a:cs typeface="Times New Roman" panose="02020603050405020304" pitchFamily="18" charset="0"/>
              </a:rPr>
              <a:t> of Côte D’Azur defensed their thesis proposal at UD </a:t>
            </a:r>
            <a:endParaRPr lang="en-US" sz="1400" dirty="0"/>
          </a:p>
        </p:txBody>
      </p:sp>
    </p:spTree>
    <p:extLst>
      <p:ext uri="{BB962C8B-B14F-4D97-AF65-F5344CB8AC3E}">
        <p14:creationId xmlns:p14="http://schemas.microsoft.com/office/powerpoint/2010/main" val="198454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3473" y="1177491"/>
            <a:ext cx="10983131" cy="549709"/>
          </a:xfrm>
        </p:spPr>
        <p:txBody>
          <a:bodyPr>
            <a:normAutofit fontScale="77500" lnSpcReduction="20000"/>
          </a:bodyPr>
          <a:lstStyle/>
          <a:p>
            <a:pPr marL="0" lvl="4">
              <a:lnSpc>
                <a:spcPct val="100000"/>
              </a:lnSpc>
            </a:pPr>
            <a:r>
              <a:rPr lang="en-US" sz="2100" dirty="0">
                <a:solidFill>
                  <a:srgbClr val="0070C0"/>
                </a:solidFill>
              </a:rPr>
              <a:t>International scientific workshop/conference</a:t>
            </a:r>
          </a:p>
          <a:p>
            <a:pPr marL="0" lvl="4">
              <a:lnSpc>
                <a:spcPct val="100000"/>
              </a:lnSpc>
            </a:pPr>
            <a:r>
              <a:rPr lang="en-US" sz="2100" dirty="0">
                <a:solidFill>
                  <a:srgbClr val="0070C0"/>
                </a:solidFill>
              </a:rPr>
              <a:t>2021: 27 international conference were held in spite of negative affect of Covid 19 pandemic</a:t>
            </a:r>
          </a:p>
          <a:p>
            <a:endParaRPr lang="en-US" sz="1600" dirty="0">
              <a:solidFill>
                <a:srgbClr val="0070C0"/>
              </a:solidFill>
            </a:endParaRPr>
          </a:p>
        </p:txBody>
      </p:sp>
      <p:sp>
        <p:nvSpPr>
          <p:cNvPr id="3" name="Title 2"/>
          <p:cNvSpPr>
            <a:spLocks noGrp="1"/>
          </p:cNvSpPr>
          <p:nvPr>
            <p:ph type="title"/>
          </p:nvPr>
        </p:nvSpPr>
        <p:spPr/>
        <p:txBody>
          <a:bodyPr/>
          <a:lstStyle/>
          <a:p>
            <a:endParaRPr lang="en-US"/>
          </a:p>
        </p:txBody>
      </p:sp>
      <p:pic>
        <p:nvPicPr>
          <p:cNvPr id="17412" name="Picture 4" descr="https://f47-zpg-r.zdn.vn/3830113337651238115/0126c7dd875c4802114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38" y="1925254"/>
            <a:ext cx="5842000" cy="45947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317B256-7AC1-4598-95D4-7CAB5E953795}"/>
              </a:ext>
            </a:extLst>
          </p:cNvPr>
          <p:cNvSpPr txBox="1"/>
          <p:nvPr/>
        </p:nvSpPr>
        <p:spPr>
          <a:xfrm>
            <a:off x="6078143" y="5697697"/>
            <a:ext cx="6152444" cy="646331"/>
          </a:xfrm>
          <a:prstGeom prst="rect">
            <a:avLst/>
          </a:prstGeom>
          <a:noFill/>
        </p:spPr>
        <p:txBody>
          <a:bodyPr wrap="square">
            <a:spAutoFit/>
          </a:bodyPr>
          <a:lstStyle/>
          <a:p>
            <a:pPr algn="ctr"/>
            <a:r>
              <a:rPr lang="en-US" i="0" dirty="0">
                <a:solidFill>
                  <a:srgbClr val="002060"/>
                </a:solidFill>
                <a:effectLst/>
                <a:latin typeface="arial" panose="020B0604020202020204" pitchFamily="34" charset="0"/>
              </a:rPr>
              <a:t>12th International Conference on Computational Collective Intelligence Conference at UD-VKU</a:t>
            </a:r>
            <a:endParaRPr lang="en-US" dirty="0">
              <a:solidFill>
                <a:srgbClr val="002060"/>
              </a:solidFill>
            </a:endParaRPr>
          </a:p>
        </p:txBody>
      </p:sp>
      <p:pic>
        <p:nvPicPr>
          <p:cNvPr id="1030" name="Picture 6" descr="Hội thảo quốc tế ICCCI 2020: Nhiều nghiên cứu chuyên sâu đã index ở ISI và  Scopus | Trường Đại học Công nghệ Thông tin và Truyền thông Việt Hàn - Đại">
            <a:extLst>
              <a:ext uri="{FF2B5EF4-FFF2-40B4-BE49-F238E27FC236}">
                <a16:creationId xmlns:a16="http://schemas.microsoft.com/office/drawing/2014/main" id="{54E3CC87-AFC1-4654-AA8A-6392A89E3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356" y="2122311"/>
            <a:ext cx="5751210" cy="304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51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3153" y="1655011"/>
            <a:ext cx="3967567" cy="4735629"/>
          </a:xfrm>
        </p:spPr>
        <p:txBody>
          <a:bodyPr>
            <a:normAutofit fontScale="25000" lnSpcReduction="20000"/>
          </a:bodyPr>
          <a:lstStyle/>
          <a:p>
            <a:pPr fontAlgn="base"/>
            <a:r>
              <a:rPr lang="en-US" sz="5600" dirty="0">
                <a:solidFill>
                  <a:srgbClr val="0070C0"/>
                </a:solidFill>
                <a:latin typeface="Times New Roman" pitchFamily="18" charset="0"/>
                <a:cs typeface="Times New Roman" pitchFamily="18" charset="0"/>
              </a:rPr>
              <a:t>FUJIKIN and UD- DUT signed cooperation agreement of  "</a:t>
            </a:r>
            <a:r>
              <a:rPr lang="en-US" sz="5600" dirty="0" err="1">
                <a:solidFill>
                  <a:srgbClr val="0070C0"/>
                </a:solidFill>
                <a:latin typeface="Times New Roman" pitchFamily="18" charset="0"/>
                <a:cs typeface="Times New Roman" pitchFamily="18" charset="0"/>
              </a:rPr>
              <a:t>Fujikin</a:t>
            </a:r>
            <a:r>
              <a:rPr lang="en-US" sz="5600" dirty="0">
                <a:solidFill>
                  <a:srgbClr val="0070C0"/>
                </a:solidFill>
                <a:latin typeface="Times New Roman" pitchFamily="18" charset="0"/>
                <a:cs typeface="Times New Roman" pitchFamily="18" charset="0"/>
              </a:rPr>
              <a:t> </a:t>
            </a:r>
            <a:r>
              <a:rPr lang="en-US" sz="5600" dirty="0" err="1">
                <a:solidFill>
                  <a:srgbClr val="0070C0"/>
                </a:solidFill>
                <a:latin typeface="Times New Roman" pitchFamily="18" charset="0"/>
                <a:cs typeface="Times New Roman" pitchFamily="18" charset="0"/>
              </a:rPr>
              <a:t>Danang</a:t>
            </a:r>
            <a:r>
              <a:rPr lang="en-US" sz="5600" dirty="0">
                <a:solidFill>
                  <a:srgbClr val="0070C0"/>
                </a:solidFill>
                <a:latin typeface="Times New Roman" pitchFamily="18" charset="0"/>
                <a:cs typeface="Times New Roman" pitchFamily="18" charset="0"/>
              </a:rPr>
              <a:t> R&amp;D Center" Project</a:t>
            </a:r>
            <a:r>
              <a:rPr lang="en-US" sz="5600">
                <a:solidFill>
                  <a:srgbClr val="0070C0"/>
                </a:solidFill>
                <a:latin typeface="Times New Roman" pitchFamily="18" charset="0"/>
                <a:cs typeface="Times New Roman" pitchFamily="18" charset="0"/>
              </a:rPr>
              <a:t>, built </a:t>
            </a:r>
            <a:r>
              <a:rPr lang="en-US" sz="5600" dirty="0">
                <a:solidFill>
                  <a:srgbClr val="0070C0"/>
                </a:solidFill>
                <a:latin typeface="Times New Roman" pitchFamily="18" charset="0"/>
                <a:cs typeface="Times New Roman" pitchFamily="18" charset="0"/>
              </a:rPr>
              <a:t>in Da Nang Hi-Tech Park within the witness of the Prime Ministers of the Japan and Vietnam. FUJIKIN will cooperate with UD-DUT to strengthen the research and training excellent human resources for advanced technology development such as: </a:t>
            </a:r>
          </a:p>
          <a:p>
            <a:pPr fontAlgn="base"/>
            <a:r>
              <a:rPr lang="en-US" sz="5600" dirty="0">
                <a:solidFill>
                  <a:srgbClr val="0070C0"/>
                </a:solidFill>
                <a:latin typeface="Times New Roman" pitchFamily="18" charset="0"/>
                <a:cs typeface="Times New Roman" pitchFamily="18" charset="0"/>
              </a:rPr>
              <a:t>- Different type of </a:t>
            </a:r>
            <a:r>
              <a:rPr lang="en-US" sz="5600" dirty="0" err="1">
                <a:solidFill>
                  <a:srgbClr val="0070C0"/>
                </a:solidFill>
                <a:latin typeface="Times New Roman" pitchFamily="18" charset="0"/>
                <a:cs typeface="Times New Roman" pitchFamily="18" charset="0"/>
              </a:rPr>
              <a:t>of</a:t>
            </a:r>
            <a:r>
              <a:rPr lang="en-US" sz="5600" dirty="0">
                <a:solidFill>
                  <a:srgbClr val="0070C0"/>
                </a:solidFill>
                <a:latin typeface="Times New Roman" pitchFamily="18" charset="0"/>
                <a:cs typeface="Times New Roman" pitchFamily="18" charset="0"/>
              </a:rPr>
              <a:t> robots (including unmanned aerial vehicle)</a:t>
            </a:r>
          </a:p>
          <a:p>
            <a:pPr fontAlgn="base"/>
            <a:r>
              <a:rPr lang="en-US" sz="5600" dirty="0">
                <a:solidFill>
                  <a:srgbClr val="0070C0"/>
                </a:solidFill>
                <a:latin typeface="Times New Roman" pitchFamily="18" charset="0"/>
                <a:cs typeface="Times New Roman" pitchFamily="18" charset="0"/>
              </a:rPr>
              <a:t>- Next generation high technology medical equipment</a:t>
            </a:r>
          </a:p>
          <a:p>
            <a:pPr fontAlgn="base"/>
            <a:r>
              <a:rPr lang="en-US" sz="5600" dirty="0">
                <a:solidFill>
                  <a:srgbClr val="0070C0"/>
                </a:solidFill>
                <a:latin typeface="Times New Roman" pitchFamily="18" charset="0"/>
                <a:cs typeface="Times New Roman" pitchFamily="18" charset="0"/>
              </a:rPr>
              <a:t>- Hydrogen energy</a:t>
            </a:r>
          </a:p>
          <a:p>
            <a:pPr fontAlgn="base"/>
            <a:r>
              <a:rPr lang="en-US" sz="5600" dirty="0">
                <a:solidFill>
                  <a:srgbClr val="0070C0"/>
                </a:solidFill>
                <a:latin typeface="Times New Roman" pitchFamily="18" charset="0"/>
                <a:cs typeface="Times New Roman" pitchFamily="18" charset="0"/>
              </a:rPr>
              <a:t>- New technology by using LED</a:t>
            </a:r>
          </a:p>
          <a:p>
            <a:pPr fontAlgn="base"/>
            <a:r>
              <a:rPr lang="en-US" sz="5600" dirty="0">
                <a:solidFill>
                  <a:srgbClr val="0070C0"/>
                </a:solidFill>
                <a:latin typeface="Times New Roman" pitchFamily="18" charset="0"/>
                <a:cs typeface="Times New Roman" pitchFamily="18" charset="0"/>
              </a:rPr>
              <a:t>- New information and communication technology</a:t>
            </a:r>
          </a:p>
          <a:p>
            <a:pPr fontAlgn="base"/>
            <a:r>
              <a:rPr lang="en-US" sz="5600" dirty="0">
                <a:solidFill>
                  <a:srgbClr val="0070C0"/>
                </a:solidFill>
                <a:latin typeface="Times New Roman" pitchFamily="18" charset="0"/>
                <a:cs typeface="Times New Roman" pitchFamily="18" charset="0"/>
              </a:rPr>
              <a:t>- Smart city, </a:t>
            </a:r>
            <a:r>
              <a:rPr lang="en-US" sz="5600" dirty="0" err="1">
                <a:solidFill>
                  <a:srgbClr val="0070C0"/>
                </a:solidFill>
                <a:latin typeface="Times New Roman" pitchFamily="18" charset="0"/>
                <a:cs typeface="Times New Roman" pitchFamily="18" charset="0"/>
              </a:rPr>
              <a:t>nano</a:t>
            </a:r>
            <a:r>
              <a:rPr lang="en-US" sz="5600" dirty="0">
                <a:solidFill>
                  <a:srgbClr val="0070C0"/>
                </a:solidFill>
                <a:latin typeface="Times New Roman" pitchFamily="18" charset="0"/>
                <a:cs typeface="Times New Roman" pitchFamily="18" charset="0"/>
              </a:rPr>
              <a:t>-material, most advanced material</a:t>
            </a:r>
          </a:p>
          <a:p>
            <a:endParaRPr lang="en-US" dirty="0"/>
          </a:p>
        </p:txBody>
      </p:sp>
      <p:sp>
        <p:nvSpPr>
          <p:cNvPr id="3" name="Title 2"/>
          <p:cNvSpPr>
            <a:spLocks noGrp="1"/>
          </p:cNvSpPr>
          <p:nvPr>
            <p:ph type="title"/>
          </p:nvPr>
        </p:nvSpPr>
        <p:spPr/>
        <p:txBody>
          <a:bodyPr/>
          <a:lstStyle/>
          <a:p>
            <a:endParaRPr lang="en-US"/>
          </a:p>
        </p:txBody>
      </p:sp>
      <p:pic>
        <p:nvPicPr>
          <p:cNvPr id="24578" name="Picture 2" descr="http://dut.udn.vn/Files/admin/images/Tin_tuc/KHCN_HTQT/2020/Fujikin/imag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135" y="1721485"/>
            <a:ext cx="6986905" cy="406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680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7273F9-59F9-4FB3-9D34-82C64C4F8667}"/>
              </a:ext>
            </a:extLst>
          </p:cNvPr>
          <p:cNvSpPr>
            <a:spLocks noGrp="1"/>
          </p:cNvSpPr>
          <p:nvPr>
            <p:ph type="title"/>
          </p:nvPr>
        </p:nvSpPr>
        <p:spPr>
          <a:xfrm>
            <a:off x="604434" y="448628"/>
            <a:ext cx="10983132" cy="747763"/>
          </a:xfrm>
        </p:spPr>
        <p:txBody>
          <a:bodyPr>
            <a:normAutofit/>
          </a:bodyPr>
          <a:lstStyle/>
          <a:p>
            <a:r>
              <a:rPr lang="en-US" b="1" dirty="0">
                <a:solidFill>
                  <a:srgbClr val="C00000"/>
                </a:solidFill>
                <a:latin typeface=".VnBlack" panose="020B7200000000000000" pitchFamily="34" charset="0"/>
              </a:rPr>
              <a:t>ERASMUS+ KA1: INTERNATIONAL CREDIT MOBILITY</a:t>
            </a:r>
          </a:p>
        </p:txBody>
      </p:sp>
      <p:pic>
        <p:nvPicPr>
          <p:cNvPr id="5" name="Picture 4" descr="Kết quả hình ảnh cho logo EU">
            <a:extLst>
              <a:ext uri="{FF2B5EF4-FFF2-40B4-BE49-F238E27FC236}">
                <a16:creationId xmlns:a16="http://schemas.microsoft.com/office/drawing/2014/main" id="{B6401CA1-3AE3-4ACC-9E6F-DD8656C33B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7222" y="5880912"/>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Kết quả hình ảnh cho logo đại học đà nẵng">
            <a:extLst>
              <a:ext uri="{FF2B5EF4-FFF2-40B4-BE49-F238E27FC236}">
                <a16:creationId xmlns:a16="http://schemas.microsoft.com/office/drawing/2014/main" id="{195440F0-5962-4FD2-84C8-ED376CABA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083" y="5876506"/>
            <a:ext cx="663483" cy="6546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C78B1F5-83CF-4B74-AB88-A7AA2C72094D}"/>
              </a:ext>
            </a:extLst>
          </p:cNvPr>
          <p:cNvSpPr txBox="1"/>
          <p:nvPr/>
        </p:nvSpPr>
        <p:spPr>
          <a:xfrm>
            <a:off x="5637402" y="2973897"/>
            <a:ext cx="914400" cy="914400"/>
          </a:xfrm>
          <a:prstGeom prst="rect">
            <a:avLst/>
          </a:prstGeom>
        </p:spPr>
        <p:txBody>
          <a:bodyPr vert="horz" wrap="square" lIns="91440" tIns="45720" rIns="91440" bIns="45720" rtlCol="0">
            <a:noAutofit/>
          </a:bodyPr>
          <a:lstStyle/>
          <a:p>
            <a:pPr marL="0" indent="0" algn="l">
              <a:lnSpc>
                <a:spcPts val="1800"/>
              </a:lnSpc>
              <a:spcAft>
                <a:spcPts val="600"/>
              </a:spcAft>
              <a:buNone/>
            </a:pPr>
            <a:endParaRPr lang="en-US" sz="1200"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C03246F2-4424-4C5E-866B-BDC903714A3D}"/>
              </a:ext>
            </a:extLst>
          </p:cNvPr>
          <p:cNvSpPr txBox="1"/>
          <p:nvPr/>
        </p:nvSpPr>
        <p:spPr>
          <a:xfrm>
            <a:off x="604434" y="1464651"/>
            <a:ext cx="4621907" cy="5016758"/>
          </a:xfrm>
          <a:prstGeom prst="rect">
            <a:avLst/>
          </a:prstGeom>
          <a:noFill/>
        </p:spPr>
        <p:txBody>
          <a:bodyPr wrap="square" rtlCol="0">
            <a:spAutoFit/>
          </a:bodyPr>
          <a:lstStyle/>
          <a:p>
            <a:r>
              <a:rPr lang="en-US" sz="1600" b="1" dirty="0">
                <a:solidFill>
                  <a:schemeClr val="accent6"/>
                </a:solidFill>
              </a:rPr>
              <a:t>FRANCE</a:t>
            </a:r>
          </a:p>
          <a:p>
            <a:endParaRPr lang="en-US" sz="1600" b="1" dirty="0"/>
          </a:p>
          <a:p>
            <a:r>
              <a:rPr lang="en-US" sz="1200" b="1" dirty="0"/>
              <a:t>Université Côte d'Azur (2017-2020)</a:t>
            </a:r>
          </a:p>
          <a:p>
            <a:pPr marL="171450" indent="-171450">
              <a:buFontTx/>
              <a:buChar char="-"/>
            </a:pPr>
            <a:r>
              <a:rPr lang="en-US" sz="1200" b="1" dirty="0">
                <a:solidFill>
                  <a:srgbClr val="FF0000"/>
                </a:solidFill>
              </a:rPr>
              <a:t>Outgoing</a:t>
            </a:r>
          </a:p>
          <a:p>
            <a:r>
              <a:rPr lang="en-US" sz="1200" b="1" dirty="0"/>
              <a:t>   </a:t>
            </a:r>
            <a:r>
              <a:rPr lang="en-US" sz="1200" dirty="0"/>
              <a:t>+ 02 Staff</a:t>
            </a:r>
          </a:p>
          <a:p>
            <a:r>
              <a:rPr lang="en-US" sz="1200" dirty="0"/>
              <a:t>   + 01 PhD student</a:t>
            </a:r>
          </a:p>
          <a:p>
            <a:endParaRPr lang="en-US" sz="1200" b="1" dirty="0"/>
          </a:p>
          <a:p>
            <a:r>
              <a:rPr lang="en-US" sz="1200" b="1" dirty="0"/>
              <a:t>Université Nice Sophia Antipolis (2014 – 2020)</a:t>
            </a:r>
          </a:p>
          <a:p>
            <a:pPr marL="171450" indent="-171450">
              <a:buFontTx/>
              <a:buChar char="-"/>
            </a:pPr>
            <a:r>
              <a:rPr lang="en-US" sz="1200" b="1" dirty="0">
                <a:solidFill>
                  <a:srgbClr val="FF0000"/>
                </a:solidFill>
              </a:rPr>
              <a:t>Outgoing</a:t>
            </a:r>
            <a:r>
              <a:rPr lang="en-US" sz="1200" dirty="0">
                <a:solidFill>
                  <a:srgbClr val="FF0000"/>
                </a:solidFill>
              </a:rPr>
              <a:t>:</a:t>
            </a:r>
          </a:p>
          <a:p>
            <a:r>
              <a:rPr lang="en-US" sz="1200" dirty="0"/>
              <a:t>   + 14 Staff</a:t>
            </a:r>
          </a:p>
          <a:p>
            <a:r>
              <a:rPr lang="en-US" sz="1200" dirty="0"/>
              <a:t>   + 11 PhD student</a:t>
            </a:r>
          </a:p>
          <a:p>
            <a:r>
              <a:rPr lang="en-US" sz="1200" dirty="0"/>
              <a:t>   + 03 Master student</a:t>
            </a:r>
          </a:p>
          <a:p>
            <a:r>
              <a:rPr lang="en-US" sz="1200" dirty="0"/>
              <a:t>   + 05 Bachelor student</a:t>
            </a:r>
          </a:p>
          <a:p>
            <a:pPr marL="171450" indent="-171450">
              <a:buFontTx/>
              <a:buChar char="-"/>
            </a:pPr>
            <a:r>
              <a:rPr lang="en-US" sz="1200" b="1" dirty="0">
                <a:solidFill>
                  <a:srgbClr val="FF0000"/>
                </a:solidFill>
              </a:rPr>
              <a:t>Incoming</a:t>
            </a:r>
            <a:r>
              <a:rPr lang="en-US" sz="1200" dirty="0">
                <a:solidFill>
                  <a:srgbClr val="FF0000"/>
                </a:solidFill>
              </a:rPr>
              <a:t>:</a:t>
            </a:r>
          </a:p>
          <a:p>
            <a:r>
              <a:rPr lang="en-US" sz="1200" dirty="0"/>
              <a:t>   + 03 Staff</a:t>
            </a:r>
          </a:p>
          <a:p>
            <a:r>
              <a:rPr lang="en-US" sz="1200" dirty="0"/>
              <a:t>   + 05 PhD student</a:t>
            </a:r>
          </a:p>
          <a:p>
            <a:r>
              <a:rPr lang="en-US" sz="1200" dirty="0"/>
              <a:t>   + 05 Master student</a:t>
            </a:r>
          </a:p>
          <a:p>
            <a:r>
              <a:rPr lang="en-US" sz="1200" dirty="0"/>
              <a:t>   + 12 Bachelor student</a:t>
            </a:r>
          </a:p>
          <a:p>
            <a:endParaRPr lang="en-US" sz="1200" dirty="0"/>
          </a:p>
          <a:p>
            <a:r>
              <a:rPr lang="en-US" sz="1200" b="1" dirty="0" err="1"/>
              <a:t>Université</a:t>
            </a:r>
            <a:r>
              <a:rPr lang="en-US" sz="1200" b="1" dirty="0"/>
              <a:t> </a:t>
            </a:r>
            <a:r>
              <a:rPr lang="en-US" sz="1200" b="1" dirty="0" err="1"/>
              <a:t>polytechnique</a:t>
            </a:r>
            <a:r>
              <a:rPr lang="en-US" sz="1200" b="1" dirty="0"/>
              <a:t> des </a:t>
            </a:r>
            <a:r>
              <a:rPr lang="en-US" sz="1200" b="1" dirty="0" err="1"/>
              <a:t>Hauts</a:t>
            </a:r>
            <a:r>
              <a:rPr lang="en-US" sz="1200" b="1" dirty="0"/>
              <a:t>-de-France (2017 – 2019) </a:t>
            </a:r>
          </a:p>
          <a:p>
            <a:r>
              <a:rPr lang="en-US" sz="1200" dirty="0"/>
              <a:t>- </a:t>
            </a:r>
            <a:r>
              <a:rPr lang="en-US" sz="1200" b="1" dirty="0">
                <a:solidFill>
                  <a:srgbClr val="FF0000"/>
                </a:solidFill>
              </a:rPr>
              <a:t>Outgoing</a:t>
            </a:r>
            <a:r>
              <a:rPr lang="en-US" sz="1200" dirty="0">
                <a:solidFill>
                  <a:srgbClr val="FF0000"/>
                </a:solidFill>
              </a:rPr>
              <a:t>:</a:t>
            </a:r>
          </a:p>
          <a:p>
            <a:r>
              <a:rPr lang="en-US" sz="1200" dirty="0"/>
              <a:t>  + 08 Staff</a:t>
            </a:r>
          </a:p>
          <a:p>
            <a:r>
              <a:rPr lang="en-US" sz="1200" dirty="0"/>
              <a:t>  + 01 PhD Student</a:t>
            </a:r>
          </a:p>
          <a:p>
            <a:r>
              <a:rPr lang="en-US" sz="1200" dirty="0"/>
              <a:t>  + 01 Bachelor Student</a:t>
            </a:r>
          </a:p>
          <a:p>
            <a:r>
              <a:rPr lang="en-US" sz="1200" b="1" dirty="0">
                <a:solidFill>
                  <a:srgbClr val="FF0000"/>
                </a:solidFill>
              </a:rPr>
              <a:t>- Incoming</a:t>
            </a:r>
          </a:p>
          <a:p>
            <a:r>
              <a:rPr lang="en-US" sz="1200" dirty="0"/>
              <a:t>  + 06 Staff</a:t>
            </a:r>
          </a:p>
        </p:txBody>
      </p:sp>
      <p:sp>
        <p:nvSpPr>
          <p:cNvPr id="21" name="TextBox 20">
            <a:extLst>
              <a:ext uri="{FF2B5EF4-FFF2-40B4-BE49-F238E27FC236}">
                <a16:creationId xmlns:a16="http://schemas.microsoft.com/office/drawing/2014/main" id="{5FB3860C-EDF5-4649-9D5A-014612CA800E}"/>
              </a:ext>
            </a:extLst>
          </p:cNvPr>
          <p:cNvSpPr txBox="1"/>
          <p:nvPr/>
        </p:nvSpPr>
        <p:spPr>
          <a:xfrm>
            <a:off x="5107560" y="1464651"/>
            <a:ext cx="3608602" cy="4524315"/>
          </a:xfrm>
          <a:prstGeom prst="rect">
            <a:avLst/>
          </a:prstGeom>
          <a:noFill/>
        </p:spPr>
        <p:txBody>
          <a:bodyPr wrap="square" rtlCol="0">
            <a:spAutoFit/>
          </a:bodyPr>
          <a:lstStyle/>
          <a:p>
            <a:r>
              <a:rPr lang="en-US" sz="1600" b="1" dirty="0">
                <a:solidFill>
                  <a:schemeClr val="accent6"/>
                </a:solidFill>
              </a:rPr>
              <a:t>ROMANIA</a:t>
            </a:r>
          </a:p>
          <a:p>
            <a:endParaRPr lang="en-US" sz="1600" b="1" dirty="0"/>
          </a:p>
          <a:p>
            <a:r>
              <a:rPr lang="en-US" sz="1200" b="1" dirty="0" err="1"/>
              <a:t>Politehnica</a:t>
            </a:r>
            <a:r>
              <a:rPr lang="en-US" sz="1200" b="1" dirty="0"/>
              <a:t> University of Bucharest(2017-2019)</a:t>
            </a:r>
          </a:p>
          <a:p>
            <a:pPr marL="171450" indent="-171450">
              <a:buFontTx/>
              <a:buChar char="-"/>
            </a:pPr>
            <a:r>
              <a:rPr lang="en-US" sz="1200" b="1" dirty="0">
                <a:solidFill>
                  <a:srgbClr val="FF0000"/>
                </a:solidFill>
              </a:rPr>
              <a:t>Outgoing</a:t>
            </a:r>
            <a:r>
              <a:rPr lang="en-US" sz="1200" dirty="0">
                <a:solidFill>
                  <a:srgbClr val="FF0000"/>
                </a:solidFill>
              </a:rPr>
              <a:t>:</a:t>
            </a:r>
          </a:p>
          <a:p>
            <a:r>
              <a:rPr lang="en-US" sz="1200" dirty="0"/>
              <a:t>   + 02 Staff</a:t>
            </a:r>
          </a:p>
          <a:p>
            <a:r>
              <a:rPr lang="en-US" sz="1200" dirty="0"/>
              <a:t>   + 01 PhD student</a:t>
            </a:r>
          </a:p>
          <a:p>
            <a:r>
              <a:rPr lang="en-US" sz="1200" dirty="0"/>
              <a:t> </a:t>
            </a:r>
            <a:r>
              <a:rPr lang="en-US" sz="1200" b="1" dirty="0">
                <a:solidFill>
                  <a:srgbClr val="FF0000"/>
                </a:solidFill>
              </a:rPr>
              <a:t>- Incoming</a:t>
            </a:r>
            <a:r>
              <a:rPr lang="en-US" sz="1200" dirty="0">
                <a:solidFill>
                  <a:srgbClr val="FF0000"/>
                </a:solidFill>
              </a:rPr>
              <a:t>:</a:t>
            </a:r>
          </a:p>
          <a:p>
            <a:r>
              <a:rPr lang="en-US" sz="1200" dirty="0"/>
              <a:t>   + 02 Staff</a:t>
            </a:r>
          </a:p>
          <a:p>
            <a:r>
              <a:rPr lang="en-US" sz="1200" dirty="0"/>
              <a:t>   </a:t>
            </a:r>
          </a:p>
          <a:p>
            <a:r>
              <a:rPr lang="en-US" sz="1200" b="1" dirty="0" err="1"/>
              <a:t>Universitatea</a:t>
            </a:r>
            <a:r>
              <a:rPr lang="en-US" sz="1200" b="1" dirty="0"/>
              <a:t> </a:t>
            </a:r>
            <a:r>
              <a:rPr lang="en-US" sz="1200" b="1" dirty="0" err="1"/>
              <a:t>Babeş-Bolyai</a:t>
            </a:r>
            <a:r>
              <a:rPr lang="en-US" sz="1200" b="1" dirty="0"/>
              <a:t> (2017 – 2022)</a:t>
            </a:r>
          </a:p>
          <a:p>
            <a:r>
              <a:rPr lang="en-US" sz="1200" b="1" dirty="0"/>
              <a:t> </a:t>
            </a:r>
            <a:r>
              <a:rPr lang="en-US" sz="1200" b="1" dirty="0">
                <a:solidFill>
                  <a:srgbClr val="FF0000"/>
                </a:solidFill>
              </a:rPr>
              <a:t>-</a:t>
            </a:r>
            <a:r>
              <a:rPr lang="en-US" sz="1200" dirty="0"/>
              <a:t> </a:t>
            </a:r>
            <a:r>
              <a:rPr lang="en-US" sz="1200" b="1" dirty="0">
                <a:solidFill>
                  <a:srgbClr val="FF0000"/>
                </a:solidFill>
              </a:rPr>
              <a:t>Outgoing</a:t>
            </a:r>
            <a:r>
              <a:rPr lang="en-US" sz="1200" dirty="0">
                <a:solidFill>
                  <a:srgbClr val="FF0000"/>
                </a:solidFill>
              </a:rPr>
              <a:t>:</a:t>
            </a:r>
          </a:p>
          <a:p>
            <a:r>
              <a:rPr lang="en-US" sz="1200" dirty="0"/>
              <a:t>  + 05 Staff </a:t>
            </a:r>
          </a:p>
          <a:p>
            <a:r>
              <a:rPr lang="en-US" sz="1200" dirty="0"/>
              <a:t>+ 4 students</a:t>
            </a:r>
          </a:p>
          <a:p>
            <a:endParaRPr lang="en-US" sz="1200" dirty="0"/>
          </a:p>
          <a:p>
            <a:r>
              <a:rPr lang="en-US" sz="1600" b="1" dirty="0">
                <a:solidFill>
                  <a:schemeClr val="accent6"/>
                </a:solidFill>
              </a:rPr>
              <a:t>HUNGARY</a:t>
            </a:r>
          </a:p>
          <a:p>
            <a:r>
              <a:rPr lang="en-US" sz="1200" dirty="0"/>
              <a:t> </a:t>
            </a:r>
          </a:p>
          <a:p>
            <a:r>
              <a:rPr lang="en-US" sz="1200" b="1" dirty="0" err="1"/>
              <a:t>Óbuda</a:t>
            </a:r>
            <a:r>
              <a:rPr lang="en-US" sz="1200" b="1" dirty="0"/>
              <a:t> University (2016 – 2021)</a:t>
            </a:r>
          </a:p>
          <a:p>
            <a:r>
              <a:rPr lang="en-US" sz="1200" b="1" dirty="0">
                <a:solidFill>
                  <a:srgbClr val="FF0000"/>
                </a:solidFill>
              </a:rPr>
              <a:t>- Outgoing</a:t>
            </a:r>
          </a:p>
          <a:p>
            <a:r>
              <a:rPr lang="en-US" sz="1200" dirty="0">
                <a:solidFill>
                  <a:srgbClr val="FF0000"/>
                </a:solidFill>
              </a:rPr>
              <a:t>  </a:t>
            </a:r>
            <a:r>
              <a:rPr lang="en-US" sz="1200" dirty="0"/>
              <a:t>+ 10 Staff</a:t>
            </a:r>
          </a:p>
          <a:p>
            <a:r>
              <a:rPr lang="en-US" sz="1200" dirty="0"/>
              <a:t>  + 08 PhD and Master Staff</a:t>
            </a:r>
          </a:p>
          <a:p>
            <a:pPr marL="171450" indent="-171450">
              <a:buFontTx/>
              <a:buChar char="-"/>
            </a:pPr>
            <a:r>
              <a:rPr lang="en-US" sz="1200" b="1" dirty="0">
                <a:solidFill>
                  <a:srgbClr val="FF0000"/>
                </a:solidFill>
              </a:rPr>
              <a:t>Incoming</a:t>
            </a:r>
          </a:p>
          <a:p>
            <a:r>
              <a:rPr lang="en-US" sz="1200" b="1" dirty="0">
                <a:solidFill>
                  <a:srgbClr val="FF0000"/>
                </a:solidFill>
              </a:rPr>
              <a:t>  </a:t>
            </a:r>
            <a:r>
              <a:rPr lang="en-US" sz="1200" dirty="0"/>
              <a:t>+ 06 Staff</a:t>
            </a:r>
          </a:p>
          <a:p>
            <a:r>
              <a:rPr lang="en-US" sz="1200" b="1" dirty="0">
                <a:solidFill>
                  <a:srgbClr val="FF0000"/>
                </a:solidFill>
              </a:rPr>
              <a:t>  </a:t>
            </a:r>
            <a:r>
              <a:rPr lang="en-US" sz="1200" dirty="0"/>
              <a:t>+ 02 Bachelor Student </a:t>
            </a:r>
          </a:p>
        </p:txBody>
      </p:sp>
      <p:pic>
        <p:nvPicPr>
          <p:cNvPr id="2050" name="Picture 2" descr="Trong hình ảnh có thể có: 2 người, mọi người đang ngồi và râu">
            <a:extLst>
              <a:ext uri="{FF2B5EF4-FFF2-40B4-BE49-F238E27FC236}">
                <a16:creationId xmlns:a16="http://schemas.microsoft.com/office/drawing/2014/main" id="{1453BE67-8299-4977-B7B4-F308472266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60000">
            <a:off x="8626872" y="2377919"/>
            <a:ext cx="3083537" cy="2312653"/>
          </a:xfrm>
          <a:prstGeom prst="rect">
            <a:avLst/>
          </a:prstGeom>
          <a:noFill/>
          <a:scene3d>
            <a:camera prst="orthographicFront"/>
            <a:lightRig rig="threePt" dir="t">
              <a:rot lat="0" lon="0" rev="4800000"/>
            </a:lightRig>
          </a:scene3d>
          <a:sp3d extrusionH="63500">
            <a:bevelB w="158750"/>
          </a:sp3d>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50F43263-222F-4FBE-B6DD-60ADE48A67E6}"/>
              </a:ext>
              <a:ext uri="{C183D7F6-B498-43B3-948B-1728B52AA6E4}">
                <adec:decorative xmlns:adec="http://schemas.microsoft.com/office/drawing/2017/decorative" val="1"/>
              </a:ext>
            </a:extLst>
          </p:cNvPr>
          <p:cNvSpPr/>
          <p:nvPr/>
        </p:nvSpPr>
        <p:spPr bwMode="blackWhite">
          <a:xfrm>
            <a:off x="271760" y="1464651"/>
            <a:ext cx="332674" cy="362206"/>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1</a:t>
            </a:r>
          </a:p>
        </p:txBody>
      </p:sp>
      <p:sp>
        <p:nvSpPr>
          <p:cNvPr id="24" name="Oval 23">
            <a:extLst>
              <a:ext uri="{FF2B5EF4-FFF2-40B4-BE49-F238E27FC236}">
                <a16:creationId xmlns:a16="http://schemas.microsoft.com/office/drawing/2014/main" id="{21CE0A76-3F60-49BE-A597-0C5AA90B94A8}"/>
              </a:ext>
              <a:ext uri="{C183D7F6-B498-43B3-948B-1728B52AA6E4}">
                <adec:decorative xmlns:adec="http://schemas.microsoft.com/office/drawing/2017/decorative" val="1"/>
              </a:ext>
            </a:extLst>
          </p:cNvPr>
          <p:cNvSpPr/>
          <p:nvPr/>
        </p:nvSpPr>
        <p:spPr bwMode="blackWhite">
          <a:xfrm>
            <a:off x="4774887" y="1464651"/>
            <a:ext cx="332673" cy="362206"/>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2</a:t>
            </a:r>
          </a:p>
        </p:txBody>
      </p:sp>
      <p:sp>
        <p:nvSpPr>
          <p:cNvPr id="25" name="Oval 24">
            <a:extLst>
              <a:ext uri="{FF2B5EF4-FFF2-40B4-BE49-F238E27FC236}">
                <a16:creationId xmlns:a16="http://schemas.microsoft.com/office/drawing/2014/main" id="{62798B80-E2E0-48D4-B81D-23BC5738C281}"/>
              </a:ext>
              <a:ext uri="{C183D7F6-B498-43B3-948B-1728B52AA6E4}">
                <adec:decorative xmlns:adec="http://schemas.microsoft.com/office/drawing/2017/decorative" val="1"/>
              </a:ext>
            </a:extLst>
          </p:cNvPr>
          <p:cNvSpPr/>
          <p:nvPr/>
        </p:nvSpPr>
        <p:spPr bwMode="blackWhite">
          <a:xfrm>
            <a:off x="4774887" y="3961396"/>
            <a:ext cx="332673" cy="362206"/>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3</a:t>
            </a:r>
          </a:p>
        </p:txBody>
      </p:sp>
    </p:spTree>
    <p:extLst>
      <p:ext uri="{BB962C8B-B14F-4D97-AF65-F5344CB8AC3E}">
        <p14:creationId xmlns:p14="http://schemas.microsoft.com/office/powerpoint/2010/main" val="225163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b="1" dirty="0">
                <a:solidFill>
                  <a:srgbClr val="C00000"/>
                </a:solidFill>
                <a:latin typeface=".VnBlack" panose="020B7200000000000000" pitchFamily="34" charset="0"/>
              </a:rPr>
              <a:t>ERASMUS+ KA1: INTERNATIONAL CREDIT MOBILITY</a:t>
            </a:r>
            <a:endParaRPr lang="en-US" dirty="0"/>
          </a:p>
        </p:txBody>
      </p:sp>
      <p:sp>
        <p:nvSpPr>
          <p:cNvPr id="4" name="Oval 3">
            <a:extLst>
              <a:ext uri="{FF2B5EF4-FFF2-40B4-BE49-F238E27FC236}">
                <a16:creationId xmlns:a16="http://schemas.microsoft.com/office/drawing/2014/main" id="{13572B26-98AF-4AA8-9A0F-435FBBFB6E5E}"/>
              </a:ext>
              <a:ext uri="{C183D7F6-B498-43B3-948B-1728B52AA6E4}">
                <adec:decorative xmlns:adec="http://schemas.microsoft.com/office/drawing/2017/decorative" val="1"/>
              </a:ext>
            </a:extLst>
          </p:cNvPr>
          <p:cNvSpPr/>
          <p:nvPr/>
        </p:nvSpPr>
        <p:spPr bwMode="blackWhite">
          <a:xfrm>
            <a:off x="582379" y="13865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4</a:t>
            </a:r>
          </a:p>
        </p:txBody>
      </p:sp>
      <p:sp>
        <p:nvSpPr>
          <p:cNvPr id="5" name="Oval 4">
            <a:extLst>
              <a:ext uri="{FF2B5EF4-FFF2-40B4-BE49-F238E27FC236}">
                <a16:creationId xmlns:a16="http://schemas.microsoft.com/office/drawing/2014/main" id="{C851C4E8-1EC2-4782-B31A-6F082712F3DF}"/>
              </a:ext>
              <a:ext uri="{C183D7F6-B498-43B3-948B-1728B52AA6E4}">
                <adec:decorative xmlns:adec="http://schemas.microsoft.com/office/drawing/2017/decorative" val="1"/>
              </a:ext>
            </a:extLst>
          </p:cNvPr>
          <p:cNvSpPr/>
          <p:nvPr/>
        </p:nvSpPr>
        <p:spPr bwMode="blackWhite">
          <a:xfrm>
            <a:off x="551681" y="3571037"/>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5</a:t>
            </a:r>
          </a:p>
        </p:txBody>
      </p:sp>
      <p:pic>
        <p:nvPicPr>
          <p:cNvPr id="15" name="Picture 14" descr="Kết quả hình ảnh cho logo EU">
            <a:extLst>
              <a:ext uri="{FF2B5EF4-FFF2-40B4-BE49-F238E27FC236}">
                <a16:creationId xmlns:a16="http://schemas.microsoft.com/office/drawing/2014/main" id="{5FE7DEF5-0D18-4370-BFED-B17E29BE25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7222" y="5880912"/>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Kết quả hình ảnh cho logo đại học đà nẵng">
            <a:extLst>
              <a:ext uri="{FF2B5EF4-FFF2-40B4-BE49-F238E27FC236}">
                <a16:creationId xmlns:a16="http://schemas.microsoft.com/office/drawing/2014/main" id="{E7E4AECC-FE72-4F72-8EC4-1756F52BF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083" y="5876506"/>
            <a:ext cx="663483" cy="654628"/>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D61A781-3D00-4489-9745-B5FB6D777914}"/>
              </a:ext>
              <a:ext uri="{C183D7F6-B498-43B3-948B-1728B52AA6E4}">
                <adec:decorative xmlns:adec="http://schemas.microsoft.com/office/drawing/2017/decorative" val="1"/>
              </a:ext>
            </a:extLst>
          </p:cNvPr>
          <p:cNvSpPr/>
          <p:nvPr/>
        </p:nvSpPr>
        <p:spPr bwMode="blackWhite">
          <a:xfrm>
            <a:off x="5552728" y="1403859"/>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6</a:t>
            </a:r>
          </a:p>
        </p:txBody>
      </p:sp>
      <p:sp>
        <p:nvSpPr>
          <p:cNvPr id="19" name="TextBox 18">
            <a:extLst>
              <a:ext uri="{FF2B5EF4-FFF2-40B4-BE49-F238E27FC236}">
                <a16:creationId xmlns:a16="http://schemas.microsoft.com/office/drawing/2014/main" id="{DB4DBFF1-E29D-44A5-894A-CC7D596B4F90}"/>
              </a:ext>
            </a:extLst>
          </p:cNvPr>
          <p:cNvSpPr txBox="1"/>
          <p:nvPr/>
        </p:nvSpPr>
        <p:spPr>
          <a:xfrm>
            <a:off x="961519" y="1420130"/>
            <a:ext cx="4621907" cy="4893647"/>
          </a:xfrm>
          <a:prstGeom prst="rect">
            <a:avLst/>
          </a:prstGeom>
          <a:noFill/>
        </p:spPr>
        <p:txBody>
          <a:bodyPr wrap="square" rtlCol="0">
            <a:spAutoFit/>
          </a:bodyPr>
          <a:lstStyle/>
          <a:p>
            <a:r>
              <a:rPr lang="en-US" sz="1600" b="1" dirty="0">
                <a:solidFill>
                  <a:schemeClr val="accent6"/>
                </a:solidFill>
              </a:rPr>
              <a:t>POLAND</a:t>
            </a:r>
          </a:p>
          <a:p>
            <a:endParaRPr lang="en-US" sz="800" b="1" dirty="0"/>
          </a:p>
          <a:p>
            <a:r>
              <a:rPr lang="en-US" sz="1200" b="1" dirty="0"/>
              <a:t>University of Warsaw (2017-2019)</a:t>
            </a:r>
          </a:p>
          <a:p>
            <a:pPr marL="171450" indent="-171450">
              <a:buFontTx/>
              <a:buChar char="-"/>
            </a:pPr>
            <a:r>
              <a:rPr lang="en-US" sz="1200" b="1" dirty="0">
                <a:solidFill>
                  <a:srgbClr val="FF0000"/>
                </a:solidFill>
              </a:rPr>
              <a:t>Outgoing</a:t>
            </a:r>
          </a:p>
          <a:p>
            <a:r>
              <a:rPr lang="en-US" sz="1200" b="1" dirty="0"/>
              <a:t>   </a:t>
            </a:r>
            <a:r>
              <a:rPr lang="en-US" sz="1200" dirty="0"/>
              <a:t>+ 01 Staff</a:t>
            </a:r>
          </a:p>
          <a:p>
            <a:r>
              <a:rPr lang="en-US" sz="1200" dirty="0"/>
              <a:t>   </a:t>
            </a:r>
          </a:p>
          <a:p>
            <a:r>
              <a:rPr lang="en-US" sz="1200" b="1" dirty="0"/>
              <a:t>WSB University (2016 – 2022)</a:t>
            </a:r>
          </a:p>
          <a:p>
            <a:pPr marL="171450" indent="-171450">
              <a:buFontTx/>
              <a:buChar char="-"/>
            </a:pPr>
            <a:r>
              <a:rPr lang="en-US" sz="1200" b="1" dirty="0">
                <a:solidFill>
                  <a:srgbClr val="FF0000"/>
                </a:solidFill>
              </a:rPr>
              <a:t>Outgoing</a:t>
            </a:r>
            <a:endParaRPr lang="en-US" sz="1200" dirty="0">
              <a:solidFill>
                <a:srgbClr val="FF0000"/>
              </a:solidFill>
            </a:endParaRPr>
          </a:p>
          <a:p>
            <a:r>
              <a:rPr lang="en-US" sz="1200" dirty="0"/>
              <a:t>   + 05 Staff</a:t>
            </a:r>
          </a:p>
          <a:p>
            <a:r>
              <a:rPr lang="en-US" sz="1200" b="1" dirty="0">
                <a:solidFill>
                  <a:srgbClr val="FF0000"/>
                </a:solidFill>
              </a:rPr>
              <a:t>-   Incoming:</a:t>
            </a:r>
          </a:p>
          <a:p>
            <a:r>
              <a:rPr lang="en-US" sz="1200" dirty="0"/>
              <a:t>   + 01 Staff</a:t>
            </a:r>
          </a:p>
          <a:p>
            <a:r>
              <a:rPr lang="en-US" sz="1200" dirty="0"/>
              <a:t>   </a:t>
            </a:r>
          </a:p>
          <a:p>
            <a:r>
              <a:rPr lang="en-US" sz="1600" b="1" dirty="0">
                <a:solidFill>
                  <a:schemeClr val="accent6"/>
                </a:solidFill>
              </a:rPr>
              <a:t>GERMANY</a:t>
            </a:r>
          </a:p>
          <a:p>
            <a:endParaRPr lang="en-US" sz="800" b="1" dirty="0"/>
          </a:p>
          <a:p>
            <a:r>
              <a:rPr lang="fr-FR" sz="1200" b="1" dirty="0"/>
              <a:t>Ludwig-</a:t>
            </a:r>
            <a:r>
              <a:rPr lang="fr-FR" sz="1200" b="1" dirty="0" err="1"/>
              <a:t>Maximilians</a:t>
            </a:r>
            <a:r>
              <a:rPr lang="fr-FR" sz="1200" b="1" dirty="0"/>
              <a:t>-</a:t>
            </a:r>
            <a:r>
              <a:rPr lang="fr-FR" sz="1200" b="1" dirty="0" err="1"/>
              <a:t>Universität</a:t>
            </a:r>
            <a:r>
              <a:rPr lang="fr-FR" sz="1200" b="1" dirty="0"/>
              <a:t> </a:t>
            </a:r>
            <a:r>
              <a:rPr lang="fr-FR" sz="1200" b="1" dirty="0" err="1"/>
              <a:t>München</a:t>
            </a:r>
            <a:r>
              <a:rPr lang="fr-FR" sz="1200" b="1" dirty="0"/>
              <a:t> </a:t>
            </a:r>
            <a:r>
              <a:rPr lang="en-US" sz="1200" b="1" dirty="0"/>
              <a:t>(2017 – 2019) </a:t>
            </a:r>
          </a:p>
          <a:p>
            <a:pPr marL="171450" indent="-171450">
              <a:buFontTx/>
              <a:buChar char="-"/>
            </a:pPr>
            <a:r>
              <a:rPr lang="en-US" sz="1200" b="1" dirty="0">
                <a:solidFill>
                  <a:srgbClr val="FF0000"/>
                </a:solidFill>
              </a:rPr>
              <a:t>Outgoing</a:t>
            </a:r>
          </a:p>
          <a:p>
            <a:r>
              <a:rPr lang="en-US" sz="1200" dirty="0"/>
              <a:t>   + 02 PhD student</a:t>
            </a:r>
          </a:p>
          <a:p>
            <a:endParaRPr lang="en-US" sz="1200" b="1" dirty="0"/>
          </a:p>
          <a:p>
            <a:r>
              <a:rPr lang="en-US" sz="1200" b="1" dirty="0"/>
              <a:t>Westphalian University of Applied Sciences (2017 – 2019)</a:t>
            </a:r>
          </a:p>
          <a:p>
            <a:pPr marL="171450" indent="-171450">
              <a:buFontTx/>
              <a:buChar char="-"/>
            </a:pPr>
            <a:r>
              <a:rPr lang="en-US" sz="1200" b="1" dirty="0">
                <a:solidFill>
                  <a:srgbClr val="FF0000"/>
                </a:solidFill>
              </a:rPr>
              <a:t>Outgoing</a:t>
            </a:r>
            <a:r>
              <a:rPr lang="en-US" sz="1200" dirty="0">
                <a:solidFill>
                  <a:srgbClr val="FF0000"/>
                </a:solidFill>
              </a:rPr>
              <a:t>:</a:t>
            </a:r>
          </a:p>
          <a:p>
            <a:r>
              <a:rPr lang="en-US" sz="1200" dirty="0">
                <a:solidFill>
                  <a:srgbClr val="FF0000"/>
                </a:solidFill>
              </a:rPr>
              <a:t>   </a:t>
            </a:r>
            <a:r>
              <a:rPr lang="en-US" sz="1200" dirty="0"/>
              <a:t>+ 02 Staff</a:t>
            </a:r>
          </a:p>
          <a:p>
            <a:r>
              <a:rPr lang="en-US" sz="1200" dirty="0"/>
              <a:t>   + 19 Bachelor student</a:t>
            </a:r>
          </a:p>
          <a:p>
            <a:pPr marL="171450" indent="-171450">
              <a:buFontTx/>
              <a:buChar char="-"/>
            </a:pPr>
            <a:r>
              <a:rPr lang="en-US" sz="1200" b="1" dirty="0">
                <a:solidFill>
                  <a:srgbClr val="FF0000"/>
                </a:solidFill>
              </a:rPr>
              <a:t>Incoming:</a:t>
            </a:r>
          </a:p>
          <a:p>
            <a:r>
              <a:rPr lang="en-US" sz="1200" dirty="0">
                <a:solidFill>
                  <a:srgbClr val="FF0000"/>
                </a:solidFill>
              </a:rPr>
              <a:t>   </a:t>
            </a:r>
            <a:r>
              <a:rPr lang="en-US" sz="1200" dirty="0"/>
              <a:t>+ 02 staff</a:t>
            </a:r>
          </a:p>
          <a:p>
            <a:r>
              <a:rPr lang="en-US" sz="1200" dirty="0"/>
              <a:t>  </a:t>
            </a:r>
          </a:p>
        </p:txBody>
      </p:sp>
      <p:sp>
        <p:nvSpPr>
          <p:cNvPr id="10" name="TextBox 9">
            <a:extLst>
              <a:ext uri="{FF2B5EF4-FFF2-40B4-BE49-F238E27FC236}">
                <a16:creationId xmlns:a16="http://schemas.microsoft.com/office/drawing/2014/main" id="{ADD50696-5793-4603-840B-71180AC988FE}"/>
              </a:ext>
            </a:extLst>
          </p:cNvPr>
          <p:cNvSpPr txBox="1"/>
          <p:nvPr/>
        </p:nvSpPr>
        <p:spPr>
          <a:xfrm>
            <a:off x="5993264" y="1407424"/>
            <a:ext cx="4621907" cy="1938992"/>
          </a:xfrm>
          <a:prstGeom prst="rect">
            <a:avLst/>
          </a:prstGeom>
          <a:noFill/>
        </p:spPr>
        <p:txBody>
          <a:bodyPr wrap="square" rtlCol="0">
            <a:spAutoFit/>
          </a:bodyPr>
          <a:lstStyle/>
          <a:p>
            <a:r>
              <a:rPr lang="en-US" sz="1600" b="1" dirty="0">
                <a:solidFill>
                  <a:schemeClr val="accent6"/>
                </a:solidFill>
              </a:rPr>
              <a:t>SPAIN</a:t>
            </a:r>
          </a:p>
          <a:p>
            <a:endParaRPr lang="en-US" sz="800" b="1" dirty="0"/>
          </a:p>
          <a:p>
            <a:r>
              <a:rPr lang="en-GB" sz="1200" b="1" dirty="0" err="1"/>
              <a:t>Universitat</a:t>
            </a:r>
            <a:r>
              <a:rPr lang="en-GB" sz="1200" b="1" dirty="0"/>
              <a:t> </a:t>
            </a:r>
            <a:r>
              <a:rPr lang="en-GB" sz="1200" b="1" dirty="0" err="1"/>
              <a:t>Politècnica</a:t>
            </a:r>
            <a:r>
              <a:rPr lang="en-GB" sz="1200" b="1" dirty="0"/>
              <a:t> de </a:t>
            </a:r>
            <a:r>
              <a:rPr lang="en-GB" sz="1200" b="1" dirty="0" err="1"/>
              <a:t>València</a:t>
            </a:r>
            <a:r>
              <a:rPr lang="en-GB" sz="1200" b="1" dirty="0"/>
              <a:t> </a:t>
            </a:r>
            <a:r>
              <a:rPr lang="en-US" sz="1200" b="1" dirty="0"/>
              <a:t>(2014-2021)</a:t>
            </a:r>
          </a:p>
          <a:p>
            <a:pPr marL="171450" indent="-171450">
              <a:buFontTx/>
              <a:buChar char="-"/>
            </a:pPr>
            <a:r>
              <a:rPr lang="en-US" sz="1200" b="1" dirty="0">
                <a:solidFill>
                  <a:srgbClr val="FF0000"/>
                </a:solidFill>
              </a:rPr>
              <a:t>Outgoing</a:t>
            </a:r>
          </a:p>
          <a:p>
            <a:r>
              <a:rPr lang="en-US" sz="1200" b="1" dirty="0"/>
              <a:t>   </a:t>
            </a:r>
            <a:r>
              <a:rPr lang="en-US" sz="1200" dirty="0"/>
              <a:t>+ 06 Staff</a:t>
            </a:r>
          </a:p>
          <a:p>
            <a:pPr marL="171450" indent="-171450">
              <a:buFontTx/>
              <a:buChar char="-"/>
            </a:pPr>
            <a:r>
              <a:rPr lang="en-US" sz="1200" b="1" dirty="0">
                <a:solidFill>
                  <a:srgbClr val="FF0000"/>
                </a:solidFill>
              </a:rPr>
              <a:t>Incoming</a:t>
            </a:r>
          </a:p>
          <a:p>
            <a:r>
              <a:rPr lang="en-US" sz="1200" dirty="0"/>
              <a:t>   + 02 Staff</a:t>
            </a:r>
          </a:p>
          <a:p>
            <a:r>
              <a:rPr lang="en-US" sz="1200" dirty="0"/>
              <a:t> </a:t>
            </a:r>
          </a:p>
          <a:p>
            <a:r>
              <a:rPr lang="en-US" sz="1200" dirty="0"/>
              <a:t>   </a:t>
            </a:r>
          </a:p>
          <a:p>
            <a:endParaRPr lang="en-US" sz="1200" dirty="0"/>
          </a:p>
        </p:txBody>
      </p:sp>
      <p:pic>
        <p:nvPicPr>
          <p:cNvPr id="1026" name="Picture 2" descr="Kết quả hình ảnh cho Erasmus + KA1">
            <a:extLst>
              <a:ext uri="{FF2B5EF4-FFF2-40B4-BE49-F238E27FC236}">
                <a16:creationId xmlns:a16="http://schemas.microsoft.com/office/drawing/2014/main" id="{02BC65B5-FC6B-47E6-BF69-AE577B98E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804" y="4856853"/>
            <a:ext cx="3050277" cy="1436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96C01D9-D804-420C-BE02-FCAF1248D0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6820" y="3320889"/>
            <a:ext cx="2734545" cy="20509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48C75D6-48A9-4DBC-8994-A77D0F6559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2805" y="2822825"/>
            <a:ext cx="3050276" cy="1873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439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umber 1" descr="Number 1">
            <a:extLst>
              <a:ext uri="{FF2B5EF4-FFF2-40B4-BE49-F238E27FC236}">
                <a16:creationId xmlns:a16="http://schemas.microsoft.com/office/drawing/2014/main" id="{60C7D78B-18F1-458F-AF3B-1293CFF9F517}"/>
              </a:ext>
            </a:extLst>
          </p:cNvPr>
          <p:cNvSpPr/>
          <p:nvPr/>
        </p:nvSpPr>
        <p:spPr bwMode="blackWhite">
          <a:xfrm>
            <a:off x="688772" y="1425109"/>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1</a:t>
            </a:r>
          </a:p>
        </p:txBody>
      </p:sp>
      <p:sp>
        <p:nvSpPr>
          <p:cNvPr id="7" name="Number 2" descr="Number 2">
            <a:extLst>
              <a:ext uri="{FF2B5EF4-FFF2-40B4-BE49-F238E27FC236}">
                <a16:creationId xmlns:a16="http://schemas.microsoft.com/office/drawing/2014/main" id="{95D049CF-C399-43F8-9E11-8273E7ED2B3D}"/>
              </a:ext>
            </a:extLst>
          </p:cNvPr>
          <p:cNvSpPr/>
          <p:nvPr/>
        </p:nvSpPr>
        <p:spPr bwMode="blackWhite">
          <a:xfrm>
            <a:off x="688772" y="3015635"/>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2</a:t>
            </a:r>
          </a:p>
        </p:txBody>
      </p:sp>
      <p:sp>
        <p:nvSpPr>
          <p:cNvPr id="15" name="Rectangle 14">
            <a:extLst>
              <a:ext uri="{FF2B5EF4-FFF2-40B4-BE49-F238E27FC236}">
                <a16:creationId xmlns:a16="http://schemas.microsoft.com/office/drawing/2014/main" id="{DA5D818A-6772-4140-9BA1-3E5C4AC85004}"/>
              </a:ext>
              <a:ext uri="{C183D7F6-B498-43B3-948B-1728B52AA6E4}">
                <adec:decorative xmlns:adec="http://schemas.microsoft.com/office/drawing/2017/decorative" val="1"/>
              </a:ext>
            </a:extLst>
          </p:cNvPr>
          <p:cNvSpPr/>
          <p:nvPr/>
        </p:nvSpPr>
        <p:spPr>
          <a:xfrm rot="16200000">
            <a:off x="10017084" y="1839905"/>
            <a:ext cx="1866468" cy="894830"/>
          </a:xfrm>
          <a:prstGeom prst="rect">
            <a:avLst/>
          </a:prstGeom>
          <a:gradFill flip="none" rotWithShape="1">
            <a:gsLst>
              <a:gs pos="0">
                <a:srgbClr val="F5F5F5">
                  <a:alpha val="0"/>
                </a:srgbClr>
              </a:gs>
              <a:gs pos="100000">
                <a:srgbClr val="F5F5F5"/>
              </a:gs>
              <a:gs pos="58000">
                <a:srgbClr val="F5F5F5">
                  <a:alpha val="8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17" name="Title 2">
            <a:extLst>
              <a:ext uri="{FF2B5EF4-FFF2-40B4-BE49-F238E27FC236}">
                <a16:creationId xmlns:a16="http://schemas.microsoft.com/office/drawing/2014/main" id="{0F827C14-75B4-4341-8BEE-224B412585AE}"/>
              </a:ext>
            </a:extLst>
          </p:cNvPr>
          <p:cNvSpPr txBox="1">
            <a:spLocks/>
          </p:cNvSpPr>
          <p:nvPr/>
        </p:nvSpPr>
        <p:spPr>
          <a:xfrm>
            <a:off x="756834" y="601028"/>
            <a:ext cx="10983132" cy="7477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a:lstStyle>
          <a:p>
            <a:r>
              <a:rPr lang="en-US" b="1" dirty="0">
                <a:solidFill>
                  <a:srgbClr val="C00000"/>
                </a:solidFill>
                <a:latin typeface=".VnBlack" panose="020B7200000000000000" pitchFamily="34" charset="0"/>
              </a:rPr>
              <a:t>ERASMUS+ KA2: CAPACITY BUILDING</a:t>
            </a:r>
            <a:endParaRPr lang="en-US" dirty="0"/>
          </a:p>
        </p:txBody>
      </p:sp>
      <p:sp>
        <p:nvSpPr>
          <p:cNvPr id="18" name="TextBox 17">
            <a:extLst>
              <a:ext uri="{FF2B5EF4-FFF2-40B4-BE49-F238E27FC236}">
                <a16:creationId xmlns:a16="http://schemas.microsoft.com/office/drawing/2014/main" id="{8CD5B211-CBD9-4402-8FE8-DFA0FE12E502}"/>
              </a:ext>
            </a:extLst>
          </p:cNvPr>
          <p:cNvSpPr txBox="1"/>
          <p:nvPr/>
        </p:nvSpPr>
        <p:spPr>
          <a:xfrm>
            <a:off x="1098610" y="1415701"/>
            <a:ext cx="10578865" cy="5078313"/>
          </a:xfrm>
          <a:prstGeom prst="rect">
            <a:avLst/>
          </a:prstGeom>
          <a:noFill/>
        </p:spPr>
        <p:txBody>
          <a:bodyPr wrap="square" rtlCol="0">
            <a:spAutoFit/>
          </a:bodyPr>
          <a:lstStyle/>
          <a:p>
            <a:r>
              <a:rPr lang="en-US" sz="1600" b="1" dirty="0">
                <a:solidFill>
                  <a:schemeClr val="accent6"/>
                </a:solidFill>
              </a:rPr>
              <a:t>HUB4GROWTH (</a:t>
            </a:r>
            <a:r>
              <a:rPr lang="en-GB" sz="1600" b="1" dirty="0">
                <a:solidFill>
                  <a:schemeClr val="accent6"/>
                </a:solidFill>
              </a:rPr>
              <a:t>Heightening University-Business partnerships FOR smart and sustainable GROWTH in Asia)</a:t>
            </a:r>
            <a:endParaRPr lang="en-US" sz="1600" b="1" dirty="0">
              <a:solidFill>
                <a:schemeClr val="accent6"/>
              </a:solidFill>
            </a:endParaRPr>
          </a:p>
          <a:p>
            <a:endParaRPr lang="en-US" sz="800" b="1" dirty="0"/>
          </a:p>
          <a:p>
            <a:pPr marL="171450" indent="-171450">
              <a:buFontTx/>
              <a:buChar char="-"/>
            </a:pPr>
            <a:r>
              <a:rPr lang="en-US" sz="1600" b="1" dirty="0"/>
              <a:t>Coordinator: The University of Danang</a:t>
            </a:r>
          </a:p>
          <a:p>
            <a:pPr marL="171450" indent="-171450">
              <a:buFontTx/>
              <a:buChar char="-"/>
            </a:pPr>
            <a:r>
              <a:rPr lang="en-US" sz="1600" b="1" dirty="0"/>
              <a:t>Participating Institutions: 12</a:t>
            </a:r>
          </a:p>
          <a:p>
            <a:pPr marL="171450" indent="-171450">
              <a:buFontTx/>
              <a:buChar char="-"/>
            </a:pPr>
            <a:r>
              <a:rPr lang="en-US" sz="1600" b="1" dirty="0"/>
              <a:t>Funding: 743,129 Euro</a:t>
            </a:r>
          </a:p>
          <a:p>
            <a:pPr marL="171450" indent="-171450">
              <a:buFontTx/>
              <a:buChar char="-"/>
            </a:pPr>
            <a:r>
              <a:rPr lang="en-US" sz="1600" b="1" dirty="0"/>
              <a:t>Duration: 2015 - 2018</a:t>
            </a:r>
          </a:p>
          <a:p>
            <a:pPr marL="171450" indent="-171450">
              <a:buFontTx/>
              <a:buChar char="-"/>
            </a:pPr>
            <a:endParaRPr lang="en-US" sz="1600" b="1" dirty="0"/>
          </a:p>
          <a:p>
            <a:r>
              <a:rPr lang="en-US" sz="1600" b="1" dirty="0">
                <a:solidFill>
                  <a:schemeClr val="accent6"/>
                </a:solidFill>
              </a:rPr>
              <a:t>HR4ASIA (</a:t>
            </a:r>
            <a:r>
              <a:rPr lang="en-GB" sz="1600" b="1" dirty="0">
                <a:solidFill>
                  <a:schemeClr val="accent6"/>
                </a:solidFill>
              </a:rPr>
              <a:t>Strategic Human Resources Management for Southeast Asian Universities )</a:t>
            </a:r>
            <a:endParaRPr lang="en-US" sz="1600" b="1" dirty="0">
              <a:solidFill>
                <a:schemeClr val="accent6"/>
              </a:solidFill>
            </a:endParaRPr>
          </a:p>
          <a:p>
            <a:pPr marL="171450" indent="-171450">
              <a:buFontTx/>
              <a:buChar char="-"/>
            </a:pPr>
            <a:r>
              <a:rPr lang="en-US" sz="1600" b="1" dirty="0"/>
              <a:t>Coordinator: The University of Danang</a:t>
            </a:r>
          </a:p>
          <a:p>
            <a:pPr marL="171450" indent="-171450">
              <a:buFontTx/>
              <a:buChar char="-"/>
            </a:pPr>
            <a:r>
              <a:rPr lang="en-US" sz="1600" b="1" dirty="0"/>
              <a:t>Participating Institutions: 12</a:t>
            </a:r>
          </a:p>
          <a:p>
            <a:pPr marL="171450" indent="-171450">
              <a:buFontTx/>
              <a:buChar char="-"/>
            </a:pPr>
            <a:r>
              <a:rPr lang="en-US" sz="1600" b="1" dirty="0"/>
              <a:t>Funding: 810,985 Euro</a:t>
            </a:r>
          </a:p>
          <a:p>
            <a:pPr marL="171450" indent="-171450">
              <a:buFontTx/>
              <a:buChar char="-"/>
            </a:pPr>
            <a:r>
              <a:rPr lang="en-US" sz="1600" b="1" dirty="0"/>
              <a:t>Duration: 2016 - 2019</a:t>
            </a:r>
          </a:p>
          <a:p>
            <a:pPr marL="171450" indent="-171450">
              <a:buFontTx/>
              <a:buChar char="-"/>
            </a:pPr>
            <a:endParaRPr lang="en-US" sz="1600" b="1" dirty="0"/>
          </a:p>
          <a:p>
            <a:r>
              <a:rPr lang="en-US" sz="1600" b="1" dirty="0">
                <a:solidFill>
                  <a:schemeClr val="accent6"/>
                </a:solidFill>
              </a:rPr>
              <a:t>V2WORK (</a:t>
            </a:r>
            <a:r>
              <a:rPr lang="en-GB" sz="1600" b="1" dirty="0">
                <a:solidFill>
                  <a:schemeClr val="accent6"/>
                </a:solidFill>
              </a:rPr>
              <a:t>Strengthening the Vietnamese Higher Education System to improve graduates’ employability and entrepreneurship skills)</a:t>
            </a:r>
          </a:p>
          <a:p>
            <a:pPr marL="171450" indent="-171450">
              <a:buFontTx/>
              <a:buChar char="-"/>
            </a:pPr>
            <a:r>
              <a:rPr lang="en-US" sz="1600" b="1" dirty="0"/>
              <a:t>Coordinator: University of Alicante - Spain</a:t>
            </a:r>
          </a:p>
          <a:p>
            <a:pPr marL="171450" indent="-171450">
              <a:buFontTx/>
              <a:buChar char="-"/>
            </a:pPr>
            <a:r>
              <a:rPr lang="en-US" sz="1600" b="1" dirty="0"/>
              <a:t>Participating Institutions: 14</a:t>
            </a:r>
          </a:p>
          <a:p>
            <a:pPr marL="171450" indent="-171450">
              <a:buFontTx/>
              <a:buChar char="-"/>
            </a:pPr>
            <a:r>
              <a:rPr lang="en-US" sz="1600" b="1" dirty="0"/>
              <a:t>Funding: 976,309.50 Euro</a:t>
            </a:r>
          </a:p>
          <a:p>
            <a:pPr marL="171450" indent="-171450">
              <a:buFontTx/>
              <a:buChar char="-"/>
            </a:pPr>
            <a:r>
              <a:rPr lang="en-US" sz="1600" b="1" dirty="0"/>
              <a:t>Duration: 2017 - 2020</a:t>
            </a:r>
          </a:p>
          <a:p>
            <a:r>
              <a:rPr lang="en-GB" sz="1600" b="1" dirty="0">
                <a:solidFill>
                  <a:schemeClr val="accent6"/>
                </a:solidFill>
              </a:rPr>
              <a:t> </a:t>
            </a:r>
            <a:endParaRPr lang="en-US" sz="1600" b="1" dirty="0">
              <a:solidFill>
                <a:schemeClr val="accent6"/>
              </a:solidFill>
            </a:endParaRPr>
          </a:p>
          <a:p>
            <a:endParaRPr lang="en-US" sz="1200" dirty="0"/>
          </a:p>
        </p:txBody>
      </p:sp>
      <p:sp>
        <p:nvSpPr>
          <p:cNvPr id="19" name="Number 2" descr="Number 2">
            <a:extLst>
              <a:ext uri="{FF2B5EF4-FFF2-40B4-BE49-F238E27FC236}">
                <a16:creationId xmlns:a16="http://schemas.microsoft.com/office/drawing/2014/main" id="{CF6EFEEC-2502-47FB-93FD-87066EEE53CD}"/>
              </a:ext>
            </a:extLst>
          </p:cNvPr>
          <p:cNvSpPr/>
          <p:nvPr/>
        </p:nvSpPr>
        <p:spPr bwMode="blackWhite">
          <a:xfrm>
            <a:off x="688772" y="4468376"/>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3</a:t>
            </a:r>
          </a:p>
        </p:txBody>
      </p:sp>
      <p:pic>
        <p:nvPicPr>
          <p:cNvPr id="20" name="Picture 19" descr="Kết quả hình ảnh cho logo EU">
            <a:extLst>
              <a:ext uri="{FF2B5EF4-FFF2-40B4-BE49-F238E27FC236}">
                <a16:creationId xmlns:a16="http://schemas.microsoft.com/office/drawing/2014/main" id="{BA7EBD05-4487-4B6F-AF61-5883A5B2FA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7222" y="5880912"/>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Kết quả hình ảnh cho logo đại học đà nẵng">
            <a:extLst>
              <a:ext uri="{FF2B5EF4-FFF2-40B4-BE49-F238E27FC236}">
                <a16:creationId xmlns:a16="http://schemas.microsoft.com/office/drawing/2014/main" id="{0DEC811C-B2B9-4D8B-BE28-659D08C19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083" y="5876506"/>
            <a:ext cx="663483" cy="65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633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Number 1" descr="Method 1">
            <a:extLst>
              <a:ext uri="{FF2B5EF4-FFF2-40B4-BE49-F238E27FC236}">
                <a16:creationId xmlns:a16="http://schemas.microsoft.com/office/drawing/2014/main" id="{56816014-A74F-4DCC-B3EB-C797CAF4E802}"/>
              </a:ext>
            </a:extLst>
          </p:cNvPr>
          <p:cNvSpPr/>
          <p:nvPr/>
        </p:nvSpPr>
        <p:spPr bwMode="blackWhite">
          <a:xfrm>
            <a:off x="630366" y="1415701"/>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4</a:t>
            </a:r>
          </a:p>
        </p:txBody>
      </p:sp>
      <p:sp>
        <p:nvSpPr>
          <p:cNvPr id="14" name="Step 2 Number" descr="Method 2:">
            <a:extLst>
              <a:ext uri="{FF2B5EF4-FFF2-40B4-BE49-F238E27FC236}">
                <a16:creationId xmlns:a16="http://schemas.microsoft.com/office/drawing/2014/main" id="{9A5A9B9F-B0C0-4A76-B9C7-3C6ED0008BC9}"/>
              </a:ext>
            </a:extLst>
          </p:cNvPr>
          <p:cNvSpPr/>
          <p:nvPr/>
        </p:nvSpPr>
        <p:spPr bwMode="blackWhite">
          <a:xfrm>
            <a:off x="680669" y="3019162"/>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5</a:t>
            </a:r>
          </a:p>
        </p:txBody>
      </p:sp>
      <p:sp>
        <p:nvSpPr>
          <p:cNvPr id="3" name="Rectangle 2">
            <a:extLst>
              <a:ext uri="{FF2B5EF4-FFF2-40B4-BE49-F238E27FC236}">
                <a16:creationId xmlns:a16="http://schemas.microsoft.com/office/drawing/2014/main" id="{FAEDDAA5-B6E5-49F3-A495-94B7927A69C0}"/>
              </a:ext>
              <a:ext uri="{C183D7F6-B498-43B3-948B-1728B52AA6E4}">
                <adec:decorative xmlns:adec="http://schemas.microsoft.com/office/drawing/2017/decorative" val="1"/>
              </a:ext>
            </a:extLst>
          </p:cNvPr>
          <p:cNvSpPr/>
          <p:nvPr/>
        </p:nvSpPr>
        <p:spPr>
          <a:xfrm rot="16200000">
            <a:off x="4035175" y="4807119"/>
            <a:ext cx="833933" cy="1943095"/>
          </a:xfrm>
          <a:prstGeom prst="rect">
            <a:avLst/>
          </a:prstGeom>
          <a:gradFill flip="none" rotWithShape="1">
            <a:gsLst>
              <a:gs pos="0">
                <a:srgbClr val="F5F5F5">
                  <a:alpha val="0"/>
                </a:srgbClr>
              </a:gs>
              <a:gs pos="100000">
                <a:srgbClr val="F5F5F5"/>
              </a:gs>
              <a:gs pos="43000">
                <a:srgbClr val="F5F5F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38" name="Title 2">
            <a:extLst>
              <a:ext uri="{FF2B5EF4-FFF2-40B4-BE49-F238E27FC236}">
                <a16:creationId xmlns:a16="http://schemas.microsoft.com/office/drawing/2014/main" id="{A3D637B7-F80C-46A0-A3CF-FCF976925D3C}"/>
              </a:ext>
            </a:extLst>
          </p:cNvPr>
          <p:cNvSpPr txBox="1">
            <a:spLocks/>
          </p:cNvSpPr>
          <p:nvPr/>
        </p:nvSpPr>
        <p:spPr>
          <a:xfrm>
            <a:off x="756834" y="601028"/>
            <a:ext cx="10983132" cy="7477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a:lstStyle>
          <a:p>
            <a:r>
              <a:rPr lang="en-US" b="1" dirty="0">
                <a:solidFill>
                  <a:srgbClr val="C00000"/>
                </a:solidFill>
                <a:latin typeface=".VnBlack" panose="020B7200000000000000" pitchFamily="34" charset="0"/>
              </a:rPr>
              <a:t>ERASMUS+ KA2: CAPACITY BUILDING</a:t>
            </a:r>
            <a:endParaRPr lang="en-US" dirty="0"/>
          </a:p>
        </p:txBody>
      </p:sp>
      <p:sp>
        <p:nvSpPr>
          <p:cNvPr id="40" name="TextBox 39">
            <a:extLst>
              <a:ext uri="{FF2B5EF4-FFF2-40B4-BE49-F238E27FC236}">
                <a16:creationId xmlns:a16="http://schemas.microsoft.com/office/drawing/2014/main" id="{D0596D4F-DA25-4BE9-BD7F-A12066C778DD}"/>
              </a:ext>
            </a:extLst>
          </p:cNvPr>
          <p:cNvSpPr txBox="1"/>
          <p:nvPr/>
        </p:nvSpPr>
        <p:spPr>
          <a:xfrm>
            <a:off x="1098610" y="1415701"/>
            <a:ext cx="10578865" cy="4862870"/>
          </a:xfrm>
          <a:prstGeom prst="rect">
            <a:avLst/>
          </a:prstGeom>
          <a:noFill/>
        </p:spPr>
        <p:txBody>
          <a:bodyPr wrap="square" rtlCol="0">
            <a:spAutoFit/>
          </a:bodyPr>
          <a:lstStyle/>
          <a:p>
            <a:r>
              <a:rPr lang="en-US" sz="1600" b="1" dirty="0">
                <a:solidFill>
                  <a:schemeClr val="accent6"/>
                </a:solidFill>
              </a:rPr>
              <a:t>MONTUS - Master On New Technologies Using Services: </a:t>
            </a:r>
            <a:r>
              <a:rPr lang="fr-FR" sz="1600" b="1" dirty="0" err="1">
                <a:solidFill>
                  <a:schemeClr val="accent6"/>
                </a:solidFill>
              </a:rPr>
              <a:t>BigData</a:t>
            </a:r>
            <a:r>
              <a:rPr lang="fr-FR" sz="1600" b="1" dirty="0">
                <a:solidFill>
                  <a:schemeClr val="accent6"/>
                </a:solidFill>
              </a:rPr>
              <a:t>/</a:t>
            </a:r>
            <a:r>
              <a:rPr lang="fr-FR" sz="1600" b="1" dirty="0" err="1">
                <a:solidFill>
                  <a:schemeClr val="accent6"/>
                </a:solidFill>
              </a:rPr>
              <a:t>CloudComputing</a:t>
            </a:r>
            <a:r>
              <a:rPr lang="fr-FR" sz="1600" b="1" dirty="0">
                <a:solidFill>
                  <a:schemeClr val="accent6"/>
                </a:solidFill>
              </a:rPr>
              <a:t> for </a:t>
            </a:r>
            <a:r>
              <a:rPr lang="fr-FR" sz="1600" b="1" dirty="0" err="1">
                <a:solidFill>
                  <a:schemeClr val="accent6"/>
                </a:solidFill>
              </a:rPr>
              <a:t>Environmental</a:t>
            </a:r>
            <a:r>
              <a:rPr lang="fr-FR" sz="1600" b="1" dirty="0">
                <a:solidFill>
                  <a:schemeClr val="accent6"/>
                </a:solidFill>
              </a:rPr>
              <a:t> Data</a:t>
            </a:r>
            <a:endParaRPr lang="en-US" sz="1600" b="1" dirty="0">
              <a:solidFill>
                <a:schemeClr val="accent6"/>
              </a:solidFill>
            </a:endParaRPr>
          </a:p>
          <a:p>
            <a:endParaRPr lang="en-US" sz="800" b="1" dirty="0"/>
          </a:p>
          <a:p>
            <a:pPr marL="171450" indent="-171450">
              <a:buFontTx/>
              <a:buChar char="-"/>
            </a:pPr>
            <a:r>
              <a:rPr lang="en-US" sz="1600" b="1" dirty="0"/>
              <a:t>Coordinating Institution : </a:t>
            </a:r>
            <a:r>
              <a:rPr lang="en-US" sz="1600" b="1" dirty="0" err="1"/>
              <a:t>Universite</a:t>
            </a:r>
            <a:r>
              <a:rPr lang="en-US" sz="1600" b="1" dirty="0"/>
              <a:t> de Toulouse II - France</a:t>
            </a:r>
          </a:p>
          <a:p>
            <a:pPr marL="171450" indent="-171450">
              <a:buFontTx/>
              <a:buChar char="-"/>
            </a:pPr>
            <a:r>
              <a:rPr lang="en-US" sz="1600" b="1" dirty="0"/>
              <a:t>Participating Institutions: 7</a:t>
            </a:r>
          </a:p>
          <a:p>
            <a:pPr marL="171450" indent="-171450">
              <a:buFontTx/>
              <a:buChar char="-"/>
            </a:pPr>
            <a:r>
              <a:rPr lang="en-US" sz="1600" b="1" dirty="0"/>
              <a:t>Funding: 1,000,000 Euro</a:t>
            </a:r>
          </a:p>
          <a:p>
            <a:pPr marL="171450" indent="-171450">
              <a:buFontTx/>
              <a:buChar char="-"/>
            </a:pPr>
            <a:r>
              <a:rPr lang="en-US" sz="1600" b="1" dirty="0"/>
              <a:t>Duration: 2018 - 2021</a:t>
            </a:r>
          </a:p>
          <a:p>
            <a:pPr marL="171450" indent="-171450">
              <a:buFontTx/>
              <a:buChar char="-"/>
            </a:pPr>
            <a:endParaRPr lang="en-US" sz="1600" b="1" dirty="0"/>
          </a:p>
          <a:p>
            <a:r>
              <a:rPr lang="en-US" sz="1600" b="1" dirty="0">
                <a:solidFill>
                  <a:schemeClr val="accent6"/>
                </a:solidFill>
              </a:rPr>
              <a:t>SAUNAC - Sustainability Alliance of Urban Networks in Asian Cities </a:t>
            </a:r>
          </a:p>
          <a:p>
            <a:r>
              <a:rPr lang="en-US" sz="1600" b="1" dirty="0">
                <a:solidFill>
                  <a:schemeClr val="accent6"/>
                </a:solidFill>
              </a:rPr>
              <a:t>- </a:t>
            </a:r>
            <a:r>
              <a:rPr lang="en-US" sz="1600" b="1" dirty="0"/>
              <a:t>Coordinating Institution : Turku University of Applied Sciences - Finland</a:t>
            </a:r>
          </a:p>
          <a:p>
            <a:pPr marL="171450" indent="-171450">
              <a:buFontTx/>
              <a:buChar char="-"/>
            </a:pPr>
            <a:r>
              <a:rPr lang="en-US" sz="1600" b="1" dirty="0"/>
              <a:t>Participating Institutions: 12</a:t>
            </a:r>
          </a:p>
          <a:p>
            <a:pPr marL="171450" indent="-171450">
              <a:buFontTx/>
              <a:buChar char="-"/>
            </a:pPr>
            <a:r>
              <a:rPr lang="en-US" sz="1600" b="1" dirty="0"/>
              <a:t>Funding: 61,600 Euro (for The University of Danang)</a:t>
            </a:r>
          </a:p>
          <a:p>
            <a:pPr marL="171450" indent="-171450">
              <a:buFontTx/>
              <a:buChar char="-"/>
            </a:pPr>
            <a:r>
              <a:rPr lang="en-US" sz="1600" b="1" dirty="0"/>
              <a:t>Duration: 2016 - 2019</a:t>
            </a:r>
          </a:p>
          <a:p>
            <a:pPr marL="171450" indent="-171450">
              <a:buFontTx/>
              <a:buChar char="-"/>
            </a:pPr>
            <a:endParaRPr lang="en-US" sz="1600" b="1" dirty="0"/>
          </a:p>
          <a:p>
            <a:r>
              <a:rPr lang="en-US" sz="1600" b="1" dirty="0">
                <a:solidFill>
                  <a:schemeClr val="accent6"/>
                </a:solidFill>
              </a:rPr>
              <a:t>EMVITET - Empowering Vietnamese VET Teachers for Transformation towards Education 4.0</a:t>
            </a:r>
            <a:endParaRPr lang="en-GB" sz="1600" b="1" dirty="0">
              <a:solidFill>
                <a:schemeClr val="accent6"/>
              </a:solidFill>
            </a:endParaRPr>
          </a:p>
          <a:p>
            <a:pPr marL="171450" indent="-171450">
              <a:buFontTx/>
              <a:buChar char="-"/>
            </a:pPr>
            <a:r>
              <a:rPr lang="en-US" sz="1600" b="1" dirty="0"/>
              <a:t>Coordinating Institution : </a:t>
            </a:r>
            <a:r>
              <a:rPr lang="en-US" sz="1600" b="1" dirty="0" err="1"/>
              <a:t>Hameen</a:t>
            </a:r>
            <a:r>
              <a:rPr lang="en-US" sz="1600" b="1" dirty="0"/>
              <a:t> </a:t>
            </a:r>
            <a:r>
              <a:rPr lang="en-US" sz="1600" b="1" dirty="0" err="1"/>
              <a:t>Ammaaikorkeakoulu</a:t>
            </a:r>
            <a:r>
              <a:rPr lang="en-US" sz="1600" b="1" dirty="0"/>
              <a:t> Oy - Finland</a:t>
            </a:r>
          </a:p>
          <a:p>
            <a:pPr marL="171450" indent="-171450">
              <a:buFontTx/>
              <a:buChar char="-"/>
            </a:pPr>
            <a:r>
              <a:rPr lang="en-US" sz="1600" b="1" dirty="0"/>
              <a:t>Participating Institutions: 08</a:t>
            </a:r>
          </a:p>
          <a:p>
            <a:pPr marL="171450" indent="-171450">
              <a:buFontTx/>
              <a:buChar char="-"/>
            </a:pPr>
            <a:r>
              <a:rPr lang="en-US" sz="1600" b="1" dirty="0"/>
              <a:t>Funding: 815,782 Euro</a:t>
            </a:r>
          </a:p>
          <a:p>
            <a:pPr marL="171450" indent="-171450">
              <a:buFontTx/>
              <a:buChar char="-"/>
            </a:pPr>
            <a:r>
              <a:rPr lang="en-US" sz="1600" b="1" dirty="0"/>
              <a:t>Duration: 2018 - 2021</a:t>
            </a:r>
          </a:p>
          <a:p>
            <a:r>
              <a:rPr lang="en-GB" sz="1600" b="1" dirty="0"/>
              <a:t> </a:t>
            </a:r>
            <a:endParaRPr lang="en-US" sz="1600" b="1" dirty="0"/>
          </a:p>
          <a:p>
            <a:endParaRPr lang="en-US" sz="1200" dirty="0"/>
          </a:p>
        </p:txBody>
      </p:sp>
      <p:sp>
        <p:nvSpPr>
          <p:cNvPr id="42" name="Step 2 Number" descr="Method 2:">
            <a:extLst>
              <a:ext uri="{FF2B5EF4-FFF2-40B4-BE49-F238E27FC236}">
                <a16:creationId xmlns:a16="http://schemas.microsoft.com/office/drawing/2014/main" id="{6FB4DD0B-BBE4-4D3E-A45C-7338E1A88140}"/>
              </a:ext>
            </a:extLst>
          </p:cNvPr>
          <p:cNvSpPr/>
          <p:nvPr/>
        </p:nvSpPr>
        <p:spPr bwMode="blackWhite">
          <a:xfrm>
            <a:off x="680669" y="441770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6</a:t>
            </a:r>
          </a:p>
        </p:txBody>
      </p:sp>
      <p:pic>
        <p:nvPicPr>
          <p:cNvPr id="43" name="Picture 42" descr="Kết quả hình ảnh cho logo EU">
            <a:extLst>
              <a:ext uri="{FF2B5EF4-FFF2-40B4-BE49-F238E27FC236}">
                <a16:creationId xmlns:a16="http://schemas.microsoft.com/office/drawing/2014/main" id="{28E553E7-2279-4598-A0C3-384A703767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7222" y="5880912"/>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Kết quả hình ảnh cho logo đại học đà nẵng">
            <a:extLst>
              <a:ext uri="{FF2B5EF4-FFF2-40B4-BE49-F238E27FC236}">
                <a16:creationId xmlns:a16="http://schemas.microsoft.com/office/drawing/2014/main" id="{C454F21C-81AE-469C-9898-A2FAB4020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083" y="5876506"/>
            <a:ext cx="663483" cy="65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584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104640" y="304800"/>
            <a:ext cx="6804152" cy="637032"/>
          </a:xfrm>
        </p:spPr>
        <p:txBody>
          <a:bodyPr>
            <a:noAutofit/>
          </a:bodyPr>
          <a:lstStyle/>
          <a:p>
            <a:pPr algn="ctr">
              <a:lnSpc>
                <a:spcPct val="100000"/>
              </a:lnSpc>
              <a:defRPr/>
            </a:pPr>
            <a:r>
              <a:rPr lang="en-US" sz="2400" b="1" dirty="0">
                <a:solidFill>
                  <a:schemeClr val="accent1">
                    <a:lumMod val="75000"/>
                  </a:schemeClr>
                </a:solidFill>
                <a:latin typeface="Times New Roman" panose="02020603050405020304" pitchFamily="18" charset="0"/>
                <a:cs typeface="Times New Roman" panose="02020603050405020304" pitchFamily="18" charset="0"/>
                <a:sym typeface="Wingdings"/>
              </a:rPr>
              <a:t>The University of Danang has </a:t>
            </a:r>
            <a:br>
              <a:rPr lang="en-US" sz="2400" b="1" dirty="0">
                <a:solidFill>
                  <a:schemeClr val="accent1">
                    <a:lumMod val="75000"/>
                  </a:schemeClr>
                </a:solidFill>
                <a:latin typeface="Times New Roman" panose="02020603050405020304" pitchFamily="18" charset="0"/>
                <a:cs typeface="Times New Roman" panose="02020603050405020304" pitchFamily="18" charset="0"/>
                <a:sym typeface="Wingdings"/>
              </a:rPr>
            </a:br>
            <a:r>
              <a:rPr lang="en-US" sz="2400" b="1" dirty="0">
                <a:solidFill>
                  <a:schemeClr val="accent1">
                    <a:lumMod val="75000"/>
                  </a:schemeClr>
                </a:solidFill>
                <a:latin typeface="Times New Roman" panose="02020603050405020304" pitchFamily="18" charset="0"/>
                <a:cs typeface="Times New Roman" panose="02020603050405020304" pitchFamily="18" charset="0"/>
              </a:rPr>
              <a:t>affiliated members:</a:t>
            </a:r>
          </a:p>
        </p:txBody>
      </p:sp>
      <p:graphicFrame>
        <p:nvGraphicFramePr>
          <p:cNvPr id="17" name="Table 16"/>
          <p:cNvGraphicFramePr>
            <a:graphicFrameLocks noGrp="1"/>
          </p:cNvGraphicFramePr>
          <p:nvPr>
            <p:extLst>
              <p:ext uri="{D42A27DB-BD31-4B8C-83A1-F6EECF244321}">
                <p14:modId xmlns:p14="http://schemas.microsoft.com/office/powerpoint/2010/main" val="1984752829"/>
              </p:ext>
            </p:extLst>
          </p:nvPr>
        </p:nvGraphicFramePr>
        <p:xfrm>
          <a:off x="4104640" y="1051562"/>
          <a:ext cx="7379208" cy="5557516"/>
        </p:xfrm>
        <a:graphic>
          <a:graphicData uri="http://schemas.openxmlformats.org/drawingml/2006/table">
            <a:tbl>
              <a:tblPr firstRow="1" bandRow="1">
                <a:tableStyleId>{5C22544A-7EE6-4342-B048-85BDC9FD1C3A}</a:tableStyleId>
              </a:tblPr>
              <a:tblGrid>
                <a:gridCol w="7379208">
                  <a:extLst>
                    <a:ext uri="{9D8B030D-6E8A-4147-A177-3AD203B41FA5}">
                      <a16:colId xmlns:a16="http://schemas.microsoft.com/office/drawing/2014/main" val="20000"/>
                    </a:ext>
                  </a:extLst>
                </a:gridCol>
              </a:tblGrid>
              <a:tr h="550218">
                <a:tc>
                  <a:txBody>
                    <a:bodyPr/>
                    <a:lstStyle/>
                    <a:p>
                      <a:pPr algn="ctr"/>
                      <a:r>
                        <a:rPr lang="en-US" sz="2300" b="0" dirty="0">
                          <a:solidFill>
                            <a:schemeClr val="tx1"/>
                          </a:solidFill>
                          <a:latin typeface="Times New Roman" pitchFamily="18" charset="0"/>
                          <a:cs typeface="Times New Roman" pitchFamily="18" charset="0"/>
                        </a:rPr>
                        <a:t>UNIVERSITY OF</a:t>
                      </a:r>
                      <a:r>
                        <a:rPr lang="en-US" sz="2300" b="0" baseline="0" dirty="0">
                          <a:solidFill>
                            <a:schemeClr val="tx1"/>
                          </a:solidFill>
                          <a:latin typeface="Times New Roman" pitchFamily="18" charset="0"/>
                          <a:cs typeface="Times New Roman" pitchFamily="18" charset="0"/>
                        </a:rPr>
                        <a:t> SCIENCE AND TECHNOLOGY</a:t>
                      </a:r>
                      <a:endParaRPr lang="en-US" sz="2300" b="0" dirty="0">
                        <a:solidFill>
                          <a:schemeClr val="tx1"/>
                        </a:solidFill>
                        <a:latin typeface="Times New Roman" pitchFamily="18" charset="0"/>
                        <a:cs typeface="Times New Roman" pitchFamily="18" charset="0"/>
                      </a:endParaRPr>
                    </a:p>
                  </a:txBody>
                  <a:tcPr marT="45717" marB="45717"/>
                </a:tc>
                <a:extLst>
                  <a:ext uri="{0D108BD9-81ED-4DB2-BD59-A6C34878D82A}">
                    <a16:rowId xmlns:a16="http://schemas.microsoft.com/office/drawing/2014/main" val="10000"/>
                  </a:ext>
                </a:extLst>
              </a:tr>
              <a:tr h="531913">
                <a:tc>
                  <a:txBody>
                    <a:bodyPr/>
                    <a:lstStyle/>
                    <a:p>
                      <a:pPr algn="ctr"/>
                      <a:r>
                        <a:rPr lang="en-US" sz="2300" dirty="0">
                          <a:latin typeface="Times New Roman" pitchFamily="18" charset="0"/>
                          <a:cs typeface="Times New Roman" pitchFamily="18" charset="0"/>
                        </a:rPr>
                        <a:t>UNIVERSITY </a:t>
                      </a:r>
                      <a:r>
                        <a:rPr lang="en-US" sz="2300" baseline="0" dirty="0">
                          <a:latin typeface="Times New Roman" pitchFamily="18" charset="0"/>
                          <a:cs typeface="Times New Roman" pitchFamily="18" charset="0"/>
                        </a:rPr>
                        <a:t> OF ECONOMICS</a:t>
                      </a:r>
                      <a:endParaRPr lang="en-US" sz="2300" dirty="0">
                        <a:latin typeface="Times New Roman" pitchFamily="18" charset="0"/>
                        <a:cs typeface="Times New Roman" pitchFamily="18" charset="0"/>
                      </a:endParaRPr>
                    </a:p>
                  </a:txBody>
                  <a:tcPr marT="45717" marB="45717"/>
                </a:tc>
                <a:extLst>
                  <a:ext uri="{0D108BD9-81ED-4DB2-BD59-A6C34878D82A}">
                    <a16:rowId xmlns:a16="http://schemas.microsoft.com/office/drawing/2014/main" val="10001"/>
                  </a:ext>
                </a:extLst>
              </a:tr>
              <a:tr h="531913">
                <a:tc>
                  <a:txBody>
                    <a:bodyPr/>
                    <a:lstStyle/>
                    <a:p>
                      <a:pPr algn="ctr"/>
                      <a:r>
                        <a:rPr lang="en-US" sz="2300" dirty="0">
                          <a:latin typeface="Times New Roman" pitchFamily="18" charset="0"/>
                          <a:cs typeface="Times New Roman" pitchFamily="18" charset="0"/>
                        </a:rPr>
                        <a:t>UNIVERSITY </a:t>
                      </a:r>
                      <a:r>
                        <a:rPr lang="en-US" sz="2300" baseline="0" dirty="0">
                          <a:latin typeface="Times New Roman" pitchFamily="18" charset="0"/>
                          <a:cs typeface="Times New Roman" pitchFamily="18" charset="0"/>
                        </a:rPr>
                        <a:t> OF SCIENCES AND EDUCATION</a:t>
                      </a:r>
                      <a:endParaRPr lang="en-US" sz="2300" dirty="0">
                        <a:latin typeface="Times New Roman" pitchFamily="18" charset="0"/>
                        <a:cs typeface="Times New Roman" pitchFamily="18" charset="0"/>
                      </a:endParaRPr>
                    </a:p>
                  </a:txBody>
                  <a:tcPr marT="45717" marB="45717">
                    <a:solidFill>
                      <a:schemeClr val="accent1"/>
                    </a:solidFill>
                  </a:tcPr>
                </a:tc>
                <a:extLst>
                  <a:ext uri="{0D108BD9-81ED-4DB2-BD59-A6C34878D82A}">
                    <a16:rowId xmlns:a16="http://schemas.microsoft.com/office/drawing/2014/main" val="10002"/>
                  </a:ext>
                </a:extLst>
              </a:tr>
              <a:tr h="623590">
                <a:tc>
                  <a:txBody>
                    <a:bodyPr/>
                    <a:lstStyle/>
                    <a:p>
                      <a:pPr algn="ctr"/>
                      <a:r>
                        <a:rPr lang="en-US" sz="2300" dirty="0">
                          <a:latin typeface="Times New Roman" pitchFamily="18" charset="0"/>
                          <a:cs typeface="Times New Roman" pitchFamily="18" charset="0"/>
                        </a:rPr>
                        <a:t>UNIVERSITY</a:t>
                      </a:r>
                      <a:r>
                        <a:rPr lang="en-US" sz="2300" baseline="0" dirty="0">
                          <a:latin typeface="Times New Roman" pitchFamily="18" charset="0"/>
                          <a:cs typeface="Times New Roman" pitchFamily="18" charset="0"/>
                        </a:rPr>
                        <a:t> OF FOREIGN LANGUAGE STUDIES</a:t>
                      </a:r>
                      <a:endParaRPr lang="en-US" sz="2300" dirty="0">
                        <a:latin typeface="Times New Roman" pitchFamily="18" charset="0"/>
                        <a:cs typeface="Times New Roman" pitchFamily="18" charset="0"/>
                      </a:endParaRPr>
                    </a:p>
                  </a:txBody>
                  <a:tcPr marT="45717" marB="45717"/>
                </a:tc>
                <a:extLst>
                  <a:ext uri="{0D108BD9-81ED-4DB2-BD59-A6C34878D82A}">
                    <a16:rowId xmlns:a16="http://schemas.microsoft.com/office/drawing/2014/main" val="10003"/>
                  </a:ext>
                </a:extLst>
              </a:tr>
              <a:tr h="531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kern="1200" baseline="0" dirty="0">
                          <a:solidFill>
                            <a:schemeClr val="dk1"/>
                          </a:solidFill>
                          <a:latin typeface="Times New Roman" pitchFamily="18" charset="0"/>
                          <a:ea typeface="+mn-ea"/>
                          <a:cs typeface="Times New Roman" pitchFamily="18" charset="0"/>
                        </a:rPr>
                        <a:t>UNIVERSITY OF TECHNOLOGY &amp; EDUCATION</a:t>
                      </a:r>
                    </a:p>
                  </a:txBody>
                  <a:tcPr marT="45717" marB="45717">
                    <a:solidFill>
                      <a:schemeClr val="accent1"/>
                    </a:solidFill>
                  </a:tcPr>
                </a:tc>
                <a:extLst>
                  <a:ext uri="{0D108BD9-81ED-4DB2-BD59-A6C34878D82A}">
                    <a16:rowId xmlns:a16="http://schemas.microsoft.com/office/drawing/2014/main" val="10004"/>
                  </a:ext>
                </a:extLst>
              </a:tr>
              <a:tr h="770361">
                <a:tc>
                  <a:txBody>
                    <a:bodyPr/>
                    <a:lstStyle/>
                    <a:p>
                      <a:pPr algn="ctr"/>
                      <a:r>
                        <a:rPr lang="en-US" sz="1800" kern="1200" baseline="0" dirty="0">
                          <a:solidFill>
                            <a:schemeClr val="dk1"/>
                          </a:solidFill>
                          <a:latin typeface="Times New Roman" pitchFamily="18" charset="0"/>
                          <a:ea typeface="+mn-ea"/>
                          <a:cs typeface="Times New Roman" pitchFamily="18" charset="0"/>
                        </a:rPr>
                        <a:t>VIETNAM – KOREA UNIVERSITY OF INFORMATION &amp; COMMUNICATION TECHNOLOGY</a:t>
                      </a:r>
                    </a:p>
                  </a:txBody>
                  <a:tcPr marT="45717" marB="45717"/>
                </a:tc>
                <a:extLst>
                  <a:ext uri="{0D108BD9-81ED-4DB2-BD59-A6C34878D82A}">
                    <a16:rowId xmlns:a16="http://schemas.microsoft.com/office/drawing/2014/main" val="10005"/>
                  </a:ext>
                </a:extLst>
              </a:tr>
              <a:tr h="531913">
                <a:tc>
                  <a:txBody>
                    <a:bodyPr/>
                    <a:lstStyle/>
                    <a:p>
                      <a:pPr algn="ctr"/>
                      <a:r>
                        <a:rPr lang="en-US" sz="2300" dirty="0">
                          <a:latin typeface="Times New Roman" pitchFamily="18" charset="0"/>
                          <a:cs typeface="Times New Roman" pitchFamily="18" charset="0"/>
                        </a:rPr>
                        <a:t>UD</a:t>
                      </a:r>
                      <a:r>
                        <a:rPr lang="en-US" sz="2300" baseline="0" dirty="0">
                          <a:latin typeface="Times New Roman" pitchFamily="18" charset="0"/>
                          <a:cs typeface="Times New Roman" pitchFamily="18" charset="0"/>
                        </a:rPr>
                        <a:t>’CAMPUS IN KONTUM</a:t>
                      </a:r>
                      <a:endParaRPr lang="en-US" sz="2300" dirty="0">
                        <a:latin typeface="Times New Roman" pitchFamily="18" charset="0"/>
                        <a:cs typeface="Times New Roman" pitchFamily="18" charset="0"/>
                      </a:endParaRPr>
                    </a:p>
                  </a:txBody>
                  <a:tcPr marT="45717" marB="45717">
                    <a:solidFill>
                      <a:schemeClr val="accent1"/>
                    </a:solidFill>
                  </a:tcPr>
                </a:tc>
                <a:extLst>
                  <a:ext uri="{0D108BD9-81ED-4DB2-BD59-A6C34878D82A}">
                    <a16:rowId xmlns:a16="http://schemas.microsoft.com/office/drawing/2014/main" val="10006"/>
                  </a:ext>
                </a:extLst>
              </a:tr>
              <a:tr h="531913">
                <a:tc>
                  <a:txBody>
                    <a:bodyPr/>
                    <a:lstStyle/>
                    <a:p>
                      <a:pPr algn="ctr"/>
                      <a:r>
                        <a:rPr lang="en-US" sz="2300" dirty="0">
                          <a:latin typeface="Times New Roman" pitchFamily="18" charset="0"/>
                          <a:cs typeface="Times New Roman" pitchFamily="18" charset="0"/>
                        </a:rPr>
                        <a:t>SCHOOL</a:t>
                      </a:r>
                      <a:r>
                        <a:rPr lang="en-US" sz="2300" baseline="0" dirty="0">
                          <a:latin typeface="Times New Roman" pitchFamily="18" charset="0"/>
                          <a:cs typeface="Times New Roman" pitchFamily="18" charset="0"/>
                        </a:rPr>
                        <a:t> OF MEDICINE AND PHARMACY</a:t>
                      </a:r>
                      <a:endParaRPr lang="en-US" sz="2300" dirty="0">
                        <a:latin typeface="Times New Roman" pitchFamily="18" charset="0"/>
                        <a:cs typeface="Times New Roman" pitchFamily="18" charset="0"/>
                      </a:endParaRPr>
                    </a:p>
                  </a:txBody>
                  <a:tcPr marT="45717" marB="45717"/>
                </a:tc>
                <a:extLst>
                  <a:ext uri="{0D108BD9-81ED-4DB2-BD59-A6C34878D82A}">
                    <a16:rowId xmlns:a16="http://schemas.microsoft.com/office/drawing/2014/main" val="10007"/>
                  </a:ext>
                </a:extLst>
              </a:tr>
              <a:tr h="953782">
                <a:tc>
                  <a:txBody>
                    <a:bodyPr/>
                    <a:lstStyle/>
                    <a:p>
                      <a:pPr algn="ctr"/>
                      <a:r>
                        <a:rPr lang="en-US" sz="2300" dirty="0">
                          <a:latin typeface="Times New Roman" pitchFamily="18" charset="0"/>
                          <a:cs typeface="Times New Roman" pitchFamily="18" charset="0"/>
                        </a:rPr>
                        <a:t>VIETNAM-UK</a:t>
                      </a:r>
                      <a:r>
                        <a:rPr lang="en-US" sz="2300" baseline="0" dirty="0">
                          <a:latin typeface="Times New Roman" pitchFamily="18" charset="0"/>
                          <a:cs typeface="Times New Roman" pitchFamily="18" charset="0"/>
                        </a:rPr>
                        <a:t> INSTITUTE FOR RESEARCH &amp; EXECUTIVE EDUCATION</a:t>
                      </a:r>
                      <a:endParaRPr lang="en-US" sz="2300" dirty="0">
                        <a:latin typeface="Times New Roman" pitchFamily="18" charset="0"/>
                        <a:cs typeface="Times New Roman" pitchFamily="18" charset="0"/>
                      </a:endParaRPr>
                    </a:p>
                  </a:txBody>
                  <a:tcPr marT="45717" marB="45717">
                    <a:solidFill>
                      <a:schemeClr val="accent1"/>
                    </a:solidFill>
                  </a:tcPr>
                </a:tc>
                <a:extLst>
                  <a:ext uri="{0D108BD9-81ED-4DB2-BD59-A6C34878D82A}">
                    <a16:rowId xmlns:a16="http://schemas.microsoft.com/office/drawing/2014/main" val="10008"/>
                  </a:ext>
                </a:extLst>
              </a:tr>
            </a:tbl>
          </a:graphicData>
        </a:graphic>
      </p:graphicFrame>
      <p:pic>
        <p:nvPicPr>
          <p:cNvPr id="2052" name="Picture 4" descr="https://f45-zpg-r.zdn.vn/8967636102348855863/ba2a0f9cfb62343c6d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04800"/>
            <a:ext cx="3667760" cy="6410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A3C97-E356-4FF9-AED5-879B8F991C1B}"/>
              </a:ext>
            </a:extLst>
          </p:cNvPr>
          <p:cNvSpPr>
            <a:spLocks noGrp="1"/>
          </p:cNvSpPr>
          <p:nvPr>
            <p:ph type="title"/>
          </p:nvPr>
        </p:nvSpPr>
        <p:spPr>
          <a:xfrm>
            <a:off x="604434" y="746620"/>
            <a:ext cx="10983132" cy="449771"/>
          </a:xfrm>
        </p:spPr>
        <p:txBody>
          <a:bodyPr>
            <a:noAutofit/>
          </a:bodyPr>
          <a:lstStyle/>
          <a:p>
            <a:r>
              <a:rPr lang="en-US" b="1" dirty="0">
                <a:solidFill>
                  <a:srgbClr val="C00000"/>
                </a:solidFill>
                <a:latin typeface=".VnBlack" panose="020B7200000000000000" pitchFamily="34" charset="0"/>
              </a:rPr>
              <a:t>ERASMUS+ KA2: CAPACITY BUILDING</a:t>
            </a:r>
          </a:p>
        </p:txBody>
      </p:sp>
      <p:sp>
        <p:nvSpPr>
          <p:cNvPr id="19" name="TextBox 18">
            <a:extLst>
              <a:ext uri="{FF2B5EF4-FFF2-40B4-BE49-F238E27FC236}">
                <a16:creationId xmlns:a16="http://schemas.microsoft.com/office/drawing/2014/main" id="{5EFAC9E8-91BA-4A15-BA8A-4EBA952CAFDD}"/>
              </a:ext>
            </a:extLst>
          </p:cNvPr>
          <p:cNvSpPr txBox="1"/>
          <p:nvPr/>
        </p:nvSpPr>
        <p:spPr>
          <a:xfrm>
            <a:off x="1098610" y="1415701"/>
            <a:ext cx="8372561" cy="2800767"/>
          </a:xfrm>
          <a:prstGeom prst="rect">
            <a:avLst/>
          </a:prstGeom>
          <a:noFill/>
        </p:spPr>
        <p:txBody>
          <a:bodyPr wrap="square" rtlCol="0">
            <a:spAutoFit/>
          </a:bodyPr>
          <a:lstStyle/>
          <a:p>
            <a:pPr fontAlgn="base"/>
            <a:r>
              <a:rPr lang="en-US" sz="1600" b="1" dirty="0">
                <a:solidFill>
                  <a:schemeClr val="accent6"/>
                </a:solidFill>
              </a:rPr>
              <a:t>MESFIA - Mastering energy supply focusing on isolated areas</a:t>
            </a:r>
          </a:p>
          <a:p>
            <a:pPr marL="171450" indent="-171450">
              <a:buFontTx/>
              <a:buChar char="-"/>
            </a:pPr>
            <a:r>
              <a:rPr lang="en-US" sz="1600" b="1" dirty="0"/>
              <a:t>Coordinating Institution: Technological Educational Institute of Crete - Greece</a:t>
            </a:r>
          </a:p>
          <a:p>
            <a:pPr marL="171450" indent="-171450">
              <a:buFontTx/>
              <a:buChar char="-"/>
            </a:pPr>
            <a:r>
              <a:rPr lang="en-US" sz="1600" b="1" dirty="0"/>
              <a:t>Participating Institutions: 11</a:t>
            </a:r>
          </a:p>
          <a:p>
            <a:pPr marL="171450" indent="-171450">
              <a:buFontTx/>
              <a:buChar char="-"/>
            </a:pPr>
            <a:r>
              <a:rPr lang="en-US" sz="1600" b="1" dirty="0"/>
              <a:t>Funding: 951,297 Euro</a:t>
            </a:r>
          </a:p>
          <a:p>
            <a:pPr marL="171450" indent="-171450">
              <a:buFontTx/>
              <a:buChar char="-"/>
            </a:pPr>
            <a:r>
              <a:rPr lang="en-US" sz="1600" b="1" dirty="0"/>
              <a:t>Duration: 2018 – 2021</a:t>
            </a:r>
          </a:p>
          <a:p>
            <a:pPr marL="171450" indent="-171450">
              <a:buFontTx/>
              <a:buChar char="-"/>
            </a:pPr>
            <a:endParaRPr lang="en-US" sz="1600" b="1" dirty="0"/>
          </a:p>
          <a:p>
            <a:r>
              <a:rPr lang="en-US" sz="1600" b="1" dirty="0">
                <a:solidFill>
                  <a:schemeClr val="accent6"/>
                </a:solidFill>
              </a:rPr>
              <a:t>MOMA – Research-based curriculum development in molecular and materials sciences</a:t>
            </a:r>
          </a:p>
          <a:p>
            <a:pPr marL="171450" indent="-171450">
              <a:buFontTx/>
              <a:buChar char="-"/>
            </a:pPr>
            <a:r>
              <a:rPr lang="en-US" sz="1600" b="1" dirty="0"/>
              <a:t>Coordinating Institution: The </a:t>
            </a:r>
            <a:r>
              <a:rPr lang="en-US" sz="1600" b="1" dirty="0" err="1"/>
              <a:t>Katholieke</a:t>
            </a:r>
            <a:r>
              <a:rPr lang="en-US" sz="1600" b="1" dirty="0"/>
              <a:t> Universiteit Leuven - Belgium</a:t>
            </a:r>
          </a:p>
          <a:p>
            <a:pPr marL="171450" indent="-171450">
              <a:buFontTx/>
              <a:buChar char="-"/>
            </a:pPr>
            <a:r>
              <a:rPr lang="en-US" sz="1600" b="1" dirty="0"/>
              <a:t>Participating Institutions: 07</a:t>
            </a:r>
          </a:p>
          <a:p>
            <a:pPr marL="171450" indent="-171450">
              <a:buFontTx/>
              <a:buChar char="-"/>
            </a:pPr>
            <a:r>
              <a:rPr lang="en-US" sz="1600" b="1" dirty="0"/>
              <a:t>Funding: 999,695 Euro</a:t>
            </a:r>
          </a:p>
          <a:p>
            <a:pPr marL="171450" indent="-171450">
              <a:buFontTx/>
              <a:buChar char="-"/>
            </a:pPr>
            <a:r>
              <a:rPr lang="en-US" sz="1600" b="1" dirty="0"/>
              <a:t>Duration: 2019 – 2022</a:t>
            </a:r>
          </a:p>
        </p:txBody>
      </p:sp>
      <p:pic>
        <p:nvPicPr>
          <p:cNvPr id="23" name="Picture 22" descr="Kết quả hình ảnh cho logo EU">
            <a:extLst>
              <a:ext uri="{FF2B5EF4-FFF2-40B4-BE49-F238E27FC236}">
                <a16:creationId xmlns:a16="http://schemas.microsoft.com/office/drawing/2014/main" id="{6ABFCC8D-52F4-49C4-BF9C-D811293A10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7222" y="5880912"/>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Kết quả hình ảnh cho logo đại học đà nẵng">
            <a:extLst>
              <a:ext uri="{FF2B5EF4-FFF2-40B4-BE49-F238E27FC236}">
                <a16:creationId xmlns:a16="http://schemas.microsoft.com/office/drawing/2014/main" id="{32A8A286-75BA-406A-98B1-B6F603B39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083" y="5876506"/>
            <a:ext cx="663483" cy="654628"/>
          </a:xfrm>
          <a:prstGeom prst="rect">
            <a:avLst/>
          </a:prstGeom>
          <a:noFill/>
          <a:extLst>
            <a:ext uri="{909E8E84-426E-40DD-AFC4-6F175D3DCCD1}">
              <a14:hiddenFill xmlns:a14="http://schemas.microsoft.com/office/drawing/2010/main">
                <a:solidFill>
                  <a:srgbClr val="FFFFFF"/>
                </a:solidFill>
              </a14:hiddenFill>
            </a:ext>
          </a:extLst>
        </p:spPr>
      </p:pic>
      <p:sp>
        <p:nvSpPr>
          <p:cNvPr id="25" name="Step 2 Number" descr="Method 2:">
            <a:extLst>
              <a:ext uri="{FF2B5EF4-FFF2-40B4-BE49-F238E27FC236}">
                <a16:creationId xmlns:a16="http://schemas.microsoft.com/office/drawing/2014/main" id="{332219E1-8EA5-4E05-99B0-56A059C9E61A}"/>
              </a:ext>
            </a:extLst>
          </p:cNvPr>
          <p:cNvSpPr/>
          <p:nvPr/>
        </p:nvSpPr>
        <p:spPr bwMode="blackWhite">
          <a:xfrm>
            <a:off x="688772" y="1415701"/>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7</a:t>
            </a:r>
          </a:p>
        </p:txBody>
      </p:sp>
      <p:sp>
        <p:nvSpPr>
          <p:cNvPr id="26" name="Step 2 Number" descr="Method 2:">
            <a:extLst>
              <a:ext uri="{FF2B5EF4-FFF2-40B4-BE49-F238E27FC236}">
                <a16:creationId xmlns:a16="http://schemas.microsoft.com/office/drawing/2014/main" id="{9643CF5A-71CB-4D27-B561-919367FE015D}"/>
              </a:ext>
            </a:extLst>
          </p:cNvPr>
          <p:cNvSpPr/>
          <p:nvPr/>
        </p:nvSpPr>
        <p:spPr bwMode="blackWhite">
          <a:xfrm>
            <a:off x="688772" y="2851617"/>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8</a:t>
            </a:r>
          </a:p>
        </p:txBody>
      </p:sp>
      <p:pic>
        <p:nvPicPr>
          <p:cNvPr id="2056" name="Picture 8">
            <a:extLst>
              <a:ext uri="{FF2B5EF4-FFF2-40B4-BE49-F238E27FC236}">
                <a16:creationId xmlns:a16="http://schemas.microsoft.com/office/drawing/2014/main" id="{5CF4362A-E192-4557-AC79-1F3632E406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4470" y="3677961"/>
            <a:ext cx="3049049" cy="202439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ết quả hình ảnh cho v2work kick off meeting">
            <a:extLst>
              <a:ext uri="{FF2B5EF4-FFF2-40B4-BE49-F238E27FC236}">
                <a16:creationId xmlns:a16="http://schemas.microsoft.com/office/drawing/2014/main" id="{0F4A8FD8-8267-4095-90B0-B918F936A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2473" y="3261455"/>
            <a:ext cx="2525094" cy="189382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835501E0-3CBD-4910-8930-A9847ACDE4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1155" y="4158066"/>
            <a:ext cx="4507231" cy="2024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9F3E3C-20E2-46C8-87FF-F3756869E52F}"/>
              </a:ext>
            </a:extLst>
          </p:cNvPr>
          <p:cNvSpPr txBox="1"/>
          <p:nvPr/>
        </p:nvSpPr>
        <p:spPr>
          <a:xfrm>
            <a:off x="5922125" y="5702358"/>
            <a:ext cx="3230264" cy="234874"/>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050" i="1" dirty="0">
                <a:solidFill>
                  <a:srgbClr val="FF0000"/>
                </a:solidFill>
                <a:latin typeface="Segoe UI" panose="020B0502040204020203" pitchFamily="34" charset="0"/>
                <a:cs typeface="Segoe UI" panose="020B0502040204020203" pitchFamily="34" charset="0"/>
              </a:rPr>
              <a:t>HUB4GROWTH: International Conference at Danang</a:t>
            </a:r>
          </a:p>
        </p:txBody>
      </p:sp>
      <p:sp>
        <p:nvSpPr>
          <p:cNvPr id="4" name="TextBox 3">
            <a:extLst>
              <a:ext uri="{FF2B5EF4-FFF2-40B4-BE49-F238E27FC236}">
                <a16:creationId xmlns:a16="http://schemas.microsoft.com/office/drawing/2014/main" id="{3BABCFFB-F098-4D22-BB3F-06C86E972D07}"/>
              </a:ext>
            </a:extLst>
          </p:cNvPr>
          <p:cNvSpPr txBox="1"/>
          <p:nvPr/>
        </p:nvSpPr>
        <p:spPr>
          <a:xfrm>
            <a:off x="1628524" y="6174074"/>
            <a:ext cx="3892492" cy="151002"/>
          </a:xfrm>
          <a:prstGeom prst="rect">
            <a:avLst/>
          </a:prstGeom>
        </p:spPr>
        <p:txBody>
          <a:bodyPr vert="horz" wrap="square" lIns="91440" tIns="45720" rIns="91440" bIns="45720" rtlCol="0">
            <a:noAutofit/>
          </a:bodyPr>
          <a:lstStyle/>
          <a:p>
            <a:pPr marL="0" indent="0" algn="ctr">
              <a:lnSpc>
                <a:spcPts val="1800"/>
              </a:lnSpc>
              <a:spcAft>
                <a:spcPts val="600"/>
              </a:spcAft>
              <a:buNone/>
            </a:pPr>
            <a:r>
              <a:rPr lang="en-US" sz="1100" i="1" dirty="0">
                <a:solidFill>
                  <a:srgbClr val="FF0000"/>
                </a:solidFill>
                <a:latin typeface="Segoe UI" panose="020B0502040204020203" pitchFamily="34" charset="0"/>
                <a:cs typeface="Segoe UI" panose="020B0502040204020203" pitchFamily="34" charset="0"/>
              </a:rPr>
              <a:t>HR4ASIA: International Conference in </a:t>
            </a:r>
            <a:r>
              <a:rPr lang="en-US" sz="1100" i="1" dirty="0" err="1">
                <a:solidFill>
                  <a:srgbClr val="FF0000"/>
                </a:solidFill>
                <a:latin typeface="Segoe UI" panose="020B0502040204020203" pitchFamily="34" charset="0"/>
                <a:cs typeface="Segoe UI" panose="020B0502040204020203" pitchFamily="34" charset="0"/>
              </a:rPr>
              <a:t>Quy</a:t>
            </a:r>
            <a:r>
              <a:rPr lang="en-US" sz="1100" i="1" dirty="0">
                <a:solidFill>
                  <a:srgbClr val="FF0000"/>
                </a:solidFill>
                <a:latin typeface="Segoe UI" panose="020B0502040204020203" pitchFamily="34" charset="0"/>
                <a:cs typeface="Segoe UI" panose="020B0502040204020203" pitchFamily="34" charset="0"/>
              </a:rPr>
              <a:t> Nhon</a:t>
            </a:r>
          </a:p>
        </p:txBody>
      </p:sp>
      <p:sp>
        <p:nvSpPr>
          <p:cNvPr id="5" name="TextBox 4">
            <a:extLst>
              <a:ext uri="{FF2B5EF4-FFF2-40B4-BE49-F238E27FC236}">
                <a16:creationId xmlns:a16="http://schemas.microsoft.com/office/drawing/2014/main" id="{B551B342-BEB3-42CD-B5D7-D200FEF49B49}"/>
              </a:ext>
            </a:extLst>
          </p:cNvPr>
          <p:cNvSpPr txBox="1"/>
          <p:nvPr/>
        </p:nvSpPr>
        <p:spPr>
          <a:xfrm>
            <a:off x="9089603" y="5291296"/>
            <a:ext cx="2839542" cy="513885"/>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050" i="1" dirty="0">
                <a:solidFill>
                  <a:srgbClr val="FF0000"/>
                </a:solidFill>
                <a:latin typeface="Segoe UI" panose="020B0502040204020203" pitchFamily="34" charset="0"/>
                <a:cs typeface="Segoe UI" panose="020B0502040204020203" pitchFamily="34" charset="0"/>
              </a:rPr>
              <a:t>V2WORK: Study visit at Coimbra, Portugal</a:t>
            </a:r>
          </a:p>
        </p:txBody>
      </p:sp>
    </p:spTree>
    <p:extLst>
      <p:ext uri="{BB962C8B-B14F-4D97-AF65-F5344CB8AC3E}">
        <p14:creationId xmlns:p14="http://schemas.microsoft.com/office/powerpoint/2010/main" val="1764756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DB10-2218-4513-B64A-2EE59EED5741}"/>
              </a:ext>
            </a:extLst>
          </p:cNvPr>
          <p:cNvSpPr>
            <a:spLocks noGrp="1"/>
          </p:cNvSpPr>
          <p:nvPr>
            <p:ph type="title"/>
          </p:nvPr>
        </p:nvSpPr>
        <p:spPr/>
        <p:txBody>
          <a:bodyPr/>
          <a:lstStyle/>
          <a:p>
            <a:r>
              <a:rPr lang="en-US" b="1" dirty="0">
                <a:solidFill>
                  <a:srgbClr val="C00000"/>
                </a:solidFill>
                <a:latin typeface=".VnBlack" panose="020B7200000000000000" pitchFamily="34" charset="0"/>
              </a:rPr>
              <a:t>ERASMUS+ KA2: CAPACITY BUILDING</a:t>
            </a:r>
            <a:endParaRPr lang="en-US" dirty="0"/>
          </a:p>
        </p:txBody>
      </p:sp>
      <p:pic>
        <p:nvPicPr>
          <p:cNvPr id="3" name="Picture 2" descr="Kết quả hình ảnh cho logo EU">
            <a:extLst>
              <a:ext uri="{FF2B5EF4-FFF2-40B4-BE49-F238E27FC236}">
                <a16:creationId xmlns:a16="http://schemas.microsoft.com/office/drawing/2014/main" id="{AA316DA8-DE82-4448-97CC-EBAACA6A07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6400" y="5891117"/>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Kết quả hình ảnh cho logo đại học đà nẵng">
            <a:extLst>
              <a:ext uri="{FF2B5EF4-FFF2-40B4-BE49-F238E27FC236}">
                <a16:creationId xmlns:a16="http://schemas.microsoft.com/office/drawing/2014/main" id="{A1172DC0-DB51-44B0-A6CE-D2E943A16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8094" y="5891117"/>
            <a:ext cx="663483" cy="654628"/>
          </a:xfrm>
          <a:prstGeom prst="rect">
            <a:avLst/>
          </a:prstGeom>
          <a:noFill/>
          <a:extLst>
            <a:ext uri="{909E8E84-426E-40DD-AFC4-6F175D3DCCD1}">
              <a14:hiddenFill xmlns:a14="http://schemas.microsoft.com/office/drawing/2010/main">
                <a:solidFill>
                  <a:srgbClr val="FFFFFF"/>
                </a:solidFill>
              </a14:hiddenFill>
            </a:ext>
          </a:extLst>
        </p:spPr>
      </p:pic>
      <p:sp>
        <p:nvSpPr>
          <p:cNvPr id="6" name="Step 2 Number" descr="Method 2:">
            <a:extLst>
              <a:ext uri="{FF2B5EF4-FFF2-40B4-BE49-F238E27FC236}">
                <a16:creationId xmlns:a16="http://schemas.microsoft.com/office/drawing/2014/main" id="{B591EB54-D7B6-441B-B3DA-ABC3CDEA4590}"/>
              </a:ext>
            </a:extLst>
          </p:cNvPr>
          <p:cNvSpPr/>
          <p:nvPr/>
        </p:nvSpPr>
        <p:spPr bwMode="blackWhite">
          <a:xfrm>
            <a:off x="604434" y="1492600"/>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9</a:t>
            </a:r>
          </a:p>
        </p:txBody>
      </p:sp>
      <p:sp>
        <p:nvSpPr>
          <p:cNvPr id="7" name="Rectangle 6">
            <a:extLst>
              <a:ext uri="{FF2B5EF4-FFF2-40B4-BE49-F238E27FC236}">
                <a16:creationId xmlns:a16="http://schemas.microsoft.com/office/drawing/2014/main" id="{16B2A0D6-87FB-4CF4-B9BF-C923E9D57FAA}"/>
              </a:ext>
            </a:extLst>
          </p:cNvPr>
          <p:cNvSpPr/>
          <p:nvPr/>
        </p:nvSpPr>
        <p:spPr>
          <a:xfrm>
            <a:off x="1076587" y="1374353"/>
            <a:ext cx="6096000" cy="1815882"/>
          </a:xfrm>
          <a:prstGeom prst="rect">
            <a:avLst/>
          </a:prstGeom>
        </p:spPr>
        <p:txBody>
          <a:bodyPr>
            <a:spAutoFit/>
          </a:bodyPr>
          <a:lstStyle/>
          <a:p>
            <a:r>
              <a:rPr lang="en-US" sz="1600" b="1" dirty="0" err="1">
                <a:solidFill>
                  <a:schemeClr val="accent6"/>
                </a:solidFill>
              </a:rPr>
              <a:t>ICTentr</a:t>
            </a:r>
            <a:r>
              <a:rPr lang="en-US" sz="1600" b="1" dirty="0">
                <a:solidFill>
                  <a:schemeClr val="accent6"/>
                </a:solidFill>
              </a:rPr>
              <a:t> - Supporting Entrepreneurial Development in the Field of IT in Vietnamese HEIs</a:t>
            </a:r>
          </a:p>
          <a:p>
            <a:pPr marL="285750" indent="-285750">
              <a:buFontTx/>
              <a:buChar char="-"/>
            </a:pPr>
            <a:r>
              <a:rPr lang="en-US" sz="1600" b="1" dirty="0"/>
              <a:t>Coordinating Institution: University of Turku</a:t>
            </a:r>
          </a:p>
          <a:p>
            <a:pPr marL="285750" indent="-285750">
              <a:buFontTx/>
              <a:buChar char="-"/>
            </a:pPr>
            <a:r>
              <a:rPr lang="en-US" sz="1600" b="1" dirty="0"/>
              <a:t>Participating Institutions: 5</a:t>
            </a:r>
            <a:endParaRPr lang="en-US" sz="1600" dirty="0"/>
          </a:p>
          <a:p>
            <a:pPr marL="285750" indent="-285750">
              <a:buFontTx/>
              <a:buChar char="-"/>
            </a:pPr>
            <a:r>
              <a:rPr lang="en-US" sz="1600" b="1" dirty="0"/>
              <a:t>Duration: 2015 – 2018</a:t>
            </a:r>
          </a:p>
          <a:p>
            <a:pPr marL="285750" indent="-285750">
              <a:buFontTx/>
              <a:buChar char="-"/>
            </a:pPr>
            <a:endParaRPr lang="en-US" sz="1600" b="1" dirty="0"/>
          </a:p>
          <a:p>
            <a:endParaRPr lang="en-US" sz="1600" b="1" dirty="0">
              <a:solidFill>
                <a:schemeClr val="accent6"/>
              </a:solidFill>
            </a:endParaRPr>
          </a:p>
        </p:txBody>
      </p:sp>
      <p:pic>
        <p:nvPicPr>
          <p:cNvPr id="8" name="Picture 7" descr="A group of people posing for a photo&#10;&#10;Description automatically generated">
            <a:extLst>
              <a:ext uri="{FF2B5EF4-FFF2-40B4-BE49-F238E27FC236}">
                <a16:creationId xmlns:a16="http://schemas.microsoft.com/office/drawing/2014/main" id="{38787EA0-161C-4F9A-B53D-6AE4242D2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478" y="2766270"/>
            <a:ext cx="4599562" cy="3190772"/>
          </a:xfrm>
          <a:prstGeom prst="rect">
            <a:avLst/>
          </a:prstGeom>
        </p:spPr>
      </p:pic>
      <p:pic>
        <p:nvPicPr>
          <p:cNvPr id="9" name="Picture 8" descr="A group of people sitting at a table in a restaurant&#10;&#10;Description automatically generated">
            <a:extLst>
              <a:ext uri="{FF2B5EF4-FFF2-40B4-BE49-F238E27FC236}">
                <a16:creationId xmlns:a16="http://schemas.microsoft.com/office/drawing/2014/main" id="{B0F32E0D-BF1B-434E-97A7-7B472B8FC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8971" y="1790700"/>
            <a:ext cx="4544438" cy="3276600"/>
          </a:xfrm>
          <a:prstGeom prst="rect">
            <a:avLst/>
          </a:prstGeom>
        </p:spPr>
      </p:pic>
    </p:spTree>
    <p:extLst>
      <p:ext uri="{BB962C8B-B14F-4D97-AF65-F5344CB8AC3E}">
        <p14:creationId xmlns:p14="http://schemas.microsoft.com/office/powerpoint/2010/main" val="2571238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20A81-3133-43ED-B83A-32333EB7A0F3}"/>
              </a:ext>
            </a:extLst>
          </p:cNvPr>
          <p:cNvSpPr>
            <a:spLocks noGrp="1"/>
          </p:cNvSpPr>
          <p:nvPr>
            <p:ph type="title"/>
          </p:nvPr>
        </p:nvSpPr>
        <p:spPr/>
        <p:txBody>
          <a:bodyPr/>
          <a:lstStyle/>
          <a:p>
            <a:r>
              <a:rPr lang="en-US" b="1" dirty="0">
                <a:solidFill>
                  <a:srgbClr val="C00000"/>
                </a:solidFill>
                <a:latin typeface=".VnBlack" panose="020B7200000000000000" pitchFamily="34" charset="0"/>
              </a:rPr>
              <a:t>Other projects</a:t>
            </a:r>
            <a:endParaRPr lang="en-US" dirty="0"/>
          </a:p>
        </p:txBody>
      </p:sp>
      <p:sp>
        <p:nvSpPr>
          <p:cNvPr id="3" name="Rectangle 2">
            <a:extLst>
              <a:ext uri="{FF2B5EF4-FFF2-40B4-BE49-F238E27FC236}">
                <a16:creationId xmlns:a16="http://schemas.microsoft.com/office/drawing/2014/main" id="{F05E0910-E910-4A67-A241-D908E0C38420}"/>
              </a:ext>
            </a:extLst>
          </p:cNvPr>
          <p:cNvSpPr/>
          <p:nvPr/>
        </p:nvSpPr>
        <p:spPr>
          <a:xfrm>
            <a:off x="893335" y="1259302"/>
            <a:ext cx="2171172" cy="584775"/>
          </a:xfrm>
          <a:prstGeom prst="rect">
            <a:avLst/>
          </a:prstGeom>
        </p:spPr>
        <p:txBody>
          <a:bodyPr wrap="none">
            <a:spAutoFit/>
          </a:bodyPr>
          <a:lstStyle/>
          <a:p>
            <a:r>
              <a:rPr lang="en-US" sz="3200" b="1" dirty="0">
                <a:solidFill>
                  <a:schemeClr val="accent6">
                    <a:lumMod val="75000"/>
                  </a:schemeClr>
                </a:solidFill>
                <a:latin typeface="Times New Roman" panose="02020603050405020304" pitchFamily="18" charset="0"/>
                <a:cs typeface="Times New Roman" panose="02020603050405020304" pitchFamily="18" charset="0"/>
              </a:rPr>
              <a:t>IPP project</a:t>
            </a:r>
          </a:p>
        </p:txBody>
      </p:sp>
      <p:sp>
        <p:nvSpPr>
          <p:cNvPr id="4" name="Rectangle 3">
            <a:extLst>
              <a:ext uri="{FF2B5EF4-FFF2-40B4-BE49-F238E27FC236}">
                <a16:creationId xmlns:a16="http://schemas.microsoft.com/office/drawing/2014/main" id="{591D47C0-B752-4E1E-977A-7A72148A2640}"/>
              </a:ext>
            </a:extLst>
          </p:cNvPr>
          <p:cNvSpPr/>
          <p:nvPr/>
        </p:nvSpPr>
        <p:spPr>
          <a:xfrm>
            <a:off x="604434" y="1906989"/>
            <a:ext cx="6096000" cy="4247317"/>
          </a:xfrm>
          <a:prstGeom prst="rect">
            <a:avLst/>
          </a:prstGeom>
        </p:spPr>
        <p:txBody>
          <a:bodyPr>
            <a:spAutoFit/>
          </a:bodyPr>
          <a:lstStyle/>
          <a:p>
            <a:pPr marL="285750" indent="-285750">
              <a:buFont typeface="Arial" pitchFamily="34" charset="0"/>
              <a:buChar char="•"/>
            </a:pPr>
            <a:r>
              <a:rPr lang="en-US" dirty="0"/>
              <a:t>Objectives: Development of Entrepreneurship and Innovation in Danang city</a:t>
            </a:r>
          </a:p>
          <a:p>
            <a:pPr marL="285750" indent="-285750">
              <a:buFont typeface="Arial" pitchFamily="34" charset="0"/>
              <a:buChar char="•"/>
            </a:pPr>
            <a:r>
              <a:rPr lang="en-US" dirty="0"/>
              <a:t>Sponsorship: Innovation Partner Program of Finland – Vietnam</a:t>
            </a:r>
          </a:p>
          <a:p>
            <a:pPr marL="285750" indent="-285750">
              <a:buFont typeface="Arial" pitchFamily="34" charset="0"/>
              <a:buChar char="•"/>
            </a:pPr>
            <a:r>
              <a:rPr lang="en-US" dirty="0"/>
              <a:t>Results: </a:t>
            </a:r>
          </a:p>
          <a:p>
            <a:pPr marL="742950" lvl="1" indent="-285750">
              <a:buFont typeface="Arial" pitchFamily="34" charset="0"/>
              <a:buChar char="•"/>
            </a:pPr>
            <a:r>
              <a:rPr lang="en-US" dirty="0"/>
              <a:t>Establishing CIT incubator – Lotus Hub</a:t>
            </a:r>
          </a:p>
          <a:p>
            <a:pPr marL="742950" lvl="1" indent="-285750">
              <a:buFont typeface="Arial" pitchFamily="34" charset="0"/>
              <a:buChar char="•"/>
            </a:pPr>
            <a:r>
              <a:rPr lang="en-US" dirty="0"/>
              <a:t>Entrepreneurship training: Curriculum, materials, </a:t>
            </a:r>
            <a:r>
              <a:rPr lang="en-US" b="1" dirty="0"/>
              <a:t>16 </a:t>
            </a:r>
            <a:r>
              <a:rPr lang="en-US" dirty="0"/>
              <a:t>pilot courses</a:t>
            </a:r>
          </a:p>
          <a:p>
            <a:pPr marL="742950" lvl="1" indent="-285750">
              <a:buFont typeface="Arial" pitchFamily="34" charset="0"/>
              <a:buChar char="•"/>
            </a:pPr>
            <a:r>
              <a:rPr lang="en-US" dirty="0"/>
              <a:t>Promoting and inspiring innovation and entrepreneurship</a:t>
            </a:r>
            <a:r>
              <a:rPr lang="en-US" b="1" dirty="0"/>
              <a:t>: 27 Startup projects incubated, Network of 80 experts (trainers, mentors…) and 20 Organization partners</a:t>
            </a:r>
            <a:endParaRPr lang="en-US" dirty="0"/>
          </a:p>
          <a:p>
            <a:pPr marL="742950" lvl="1" indent="-285750">
              <a:buFont typeface="Arial" pitchFamily="34" charset="0"/>
              <a:buChar char="•"/>
            </a:pPr>
            <a:r>
              <a:rPr lang="en-US" dirty="0"/>
              <a:t>Events, information dissemination: </a:t>
            </a:r>
            <a:r>
              <a:rPr lang="en-US" b="1" dirty="0"/>
              <a:t>18 events motivating  and inspiring for startups, 02 Startup clubs</a:t>
            </a:r>
          </a:p>
        </p:txBody>
      </p:sp>
      <p:pic>
        <p:nvPicPr>
          <p:cNvPr id="5" name="Picture 6" descr="http://www.cit.udn.vn/portals/0/images/tintuc/IPP2_1.jpg">
            <a:extLst>
              <a:ext uri="{FF2B5EF4-FFF2-40B4-BE49-F238E27FC236}">
                <a16:creationId xmlns:a16="http://schemas.microsoft.com/office/drawing/2014/main" id="{4847EE31-934D-4F5F-8B4B-516F0EE4DB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6496" y="1196391"/>
            <a:ext cx="3107552"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s://fbcdn-sphotos-h-a.akamaihd.net/hphotos-ak-xfp1/v/t1.0-9/12227108_439677802903343_5959545729629129965_n.jpg?oh=96570469e6c85c7b6440283b5ec580d8&amp;oe=56F300B2&amp;__gda__=1454209083_7c3162628c88f37a1191ac6aa815536a">
            <a:extLst>
              <a:ext uri="{FF2B5EF4-FFF2-40B4-BE49-F238E27FC236}">
                <a16:creationId xmlns:a16="http://schemas.microsoft.com/office/drawing/2014/main" id="{DAC382A6-A9CB-443F-B092-DF5A2E18E0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1317" y="3543754"/>
            <a:ext cx="31242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Kết quả hình ảnh cho logo đại học đà nẵng">
            <a:extLst>
              <a:ext uri="{FF2B5EF4-FFF2-40B4-BE49-F238E27FC236}">
                <a16:creationId xmlns:a16="http://schemas.microsoft.com/office/drawing/2014/main" id="{AA128317-7425-411C-8F88-2222AF235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8094" y="5891117"/>
            <a:ext cx="663483" cy="6546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Kết quả hình ảnh cho logo EU">
            <a:extLst>
              <a:ext uri="{FF2B5EF4-FFF2-40B4-BE49-F238E27FC236}">
                <a16:creationId xmlns:a16="http://schemas.microsoft.com/office/drawing/2014/main" id="{D6582091-1967-47C8-BAA3-BE1F893C2A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6400" y="5891117"/>
            <a:ext cx="973122" cy="66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439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F5C7-B723-487E-AB3A-F2405C1F7FC0}"/>
              </a:ext>
            </a:extLst>
          </p:cNvPr>
          <p:cNvSpPr>
            <a:spLocks noGrp="1"/>
          </p:cNvSpPr>
          <p:nvPr>
            <p:ph type="title"/>
          </p:nvPr>
        </p:nvSpPr>
        <p:spPr/>
        <p:txBody>
          <a:bodyPr/>
          <a:lstStyle/>
          <a:p>
            <a:r>
              <a:rPr lang="en-US" b="1" dirty="0">
                <a:solidFill>
                  <a:srgbClr val="C00000"/>
                </a:solidFill>
                <a:latin typeface=".VnBlack" panose="020B7200000000000000" pitchFamily="34" charset="0"/>
              </a:rPr>
              <a:t>OTHER ACTIVITIES</a:t>
            </a:r>
            <a:endParaRPr lang="en-US" dirty="0"/>
          </a:p>
        </p:txBody>
      </p:sp>
      <p:sp>
        <p:nvSpPr>
          <p:cNvPr id="3" name="Rectangle 2">
            <a:extLst>
              <a:ext uri="{FF2B5EF4-FFF2-40B4-BE49-F238E27FC236}">
                <a16:creationId xmlns:a16="http://schemas.microsoft.com/office/drawing/2014/main" id="{C0CE73F1-0F8E-4627-AB9F-493992E083C4}"/>
              </a:ext>
            </a:extLst>
          </p:cNvPr>
          <p:cNvSpPr/>
          <p:nvPr/>
        </p:nvSpPr>
        <p:spPr>
          <a:xfrm>
            <a:off x="604434" y="1482646"/>
            <a:ext cx="3131563" cy="584775"/>
          </a:xfrm>
          <a:prstGeom prst="rect">
            <a:avLst/>
          </a:prstGeom>
        </p:spPr>
        <p:txBody>
          <a:bodyPr wrap="none">
            <a:spAutoFit/>
          </a:bodyPr>
          <a:lstStyle/>
          <a:p>
            <a:r>
              <a:rPr lang="en-US" altLang="vi-VN" sz="3200" b="1" dirty="0">
                <a:solidFill>
                  <a:schemeClr val="accent6">
                    <a:lumMod val="75000"/>
                  </a:schemeClr>
                </a:solidFill>
                <a:latin typeface="Times New Roman" panose="02020603050405020304" pitchFamily="18" charset="0"/>
                <a:cs typeface="Times New Roman" panose="02020603050405020304" pitchFamily="18" charset="0"/>
              </a:rPr>
              <a:t>ICTEDU project</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FF38BFD-58BA-474B-A2BA-4607439441F7}"/>
              </a:ext>
            </a:extLst>
          </p:cNvPr>
          <p:cNvSpPr/>
          <p:nvPr/>
        </p:nvSpPr>
        <p:spPr>
          <a:xfrm>
            <a:off x="604433" y="2067421"/>
            <a:ext cx="8329841" cy="830997"/>
          </a:xfrm>
          <a:prstGeom prst="rect">
            <a:avLst/>
          </a:prstGeom>
        </p:spPr>
        <p:txBody>
          <a:bodyPr wrap="square">
            <a:spAutoFit/>
          </a:bodyPr>
          <a:lstStyle/>
          <a:p>
            <a:r>
              <a:rPr lang="en-US" sz="2400" dirty="0"/>
              <a:t>Enhance the quality of higher education of ICT in Vietnam</a:t>
            </a:r>
          </a:p>
          <a:p>
            <a:r>
              <a:rPr lang="en-US" sz="2400" dirty="0"/>
              <a:t>Partners: </a:t>
            </a:r>
            <a:r>
              <a:rPr lang="en-US" altLang="en-US" sz="2400" dirty="0">
                <a:latin typeface="Arial" charset="0"/>
                <a:cs typeface="Arial" charset="0"/>
              </a:rPr>
              <a:t>Turku (Finland)</a:t>
            </a:r>
          </a:p>
        </p:txBody>
      </p:sp>
      <p:pic>
        <p:nvPicPr>
          <p:cNvPr id="5" name="Picture 2">
            <a:extLst>
              <a:ext uri="{FF2B5EF4-FFF2-40B4-BE49-F238E27FC236}">
                <a16:creationId xmlns:a16="http://schemas.microsoft.com/office/drawing/2014/main" id="{458814D3-5B4A-46D2-A604-3553D3C5A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97" y="3540346"/>
            <a:ext cx="3544470" cy="2678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https://scontent-hkg3-1.xx.fbcdn.net/v/t1.0-9/12509225_10154428070233265_8131850073454796650_n.jpg?oh=25731c10f422e599ed337a453115502b&amp;oe=58769B7C">
            <a:extLst>
              <a:ext uri="{FF2B5EF4-FFF2-40B4-BE49-F238E27FC236}">
                <a16:creationId xmlns:a16="http://schemas.microsoft.com/office/drawing/2014/main" id="{52EECFAA-8C0C-417E-AB99-CC39DA60CE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0000">
            <a:off x="8212916" y="2119577"/>
            <a:ext cx="3255298" cy="264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Kết quả hình ảnh cho logo đại học đà nẵng">
            <a:extLst>
              <a:ext uri="{FF2B5EF4-FFF2-40B4-BE49-F238E27FC236}">
                <a16:creationId xmlns:a16="http://schemas.microsoft.com/office/drawing/2014/main" id="{5E8D2AF9-AE49-4E58-B8F8-2978F8E05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8094" y="5891117"/>
            <a:ext cx="663483" cy="6546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Kết quả hình ảnh cho logo EU">
            <a:extLst>
              <a:ext uri="{FF2B5EF4-FFF2-40B4-BE49-F238E27FC236}">
                <a16:creationId xmlns:a16="http://schemas.microsoft.com/office/drawing/2014/main" id="{021C5490-FBEF-472C-942B-16BED20B68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6400" y="5891117"/>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ICTEDU">
            <a:extLst>
              <a:ext uri="{FF2B5EF4-FFF2-40B4-BE49-F238E27FC236}">
                <a16:creationId xmlns:a16="http://schemas.microsoft.com/office/drawing/2014/main" id="{304596E7-7FB4-45C6-A691-77C57C032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0539" y="4022724"/>
            <a:ext cx="3389570" cy="219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55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956B-D003-40DC-B0EA-AB7ADCA2DC87}"/>
              </a:ext>
            </a:extLst>
          </p:cNvPr>
          <p:cNvSpPr>
            <a:spLocks noGrp="1"/>
          </p:cNvSpPr>
          <p:nvPr>
            <p:ph type="title"/>
          </p:nvPr>
        </p:nvSpPr>
        <p:spPr/>
        <p:txBody>
          <a:bodyPr/>
          <a:lstStyle/>
          <a:p>
            <a:r>
              <a:rPr lang="en-US" b="1" dirty="0" err="1">
                <a:solidFill>
                  <a:srgbClr val="C00000"/>
                </a:solidFill>
                <a:latin typeface=".VnBlack" panose="020B7200000000000000" pitchFamily="34" charset="0"/>
              </a:rPr>
              <a:t>Challeges</a:t>
            </a:r>
            <a:r>
              <a:rPr lang="en-US" b="1" dirty="0">
                <a:solidFill>
                  <a:srgbClr val="C00000"/>
                </a:solidFill>
                <a:latin typeface=".VnBlack" panose="020B7200000000000000" pitchFamily="34" charset="0"/>
              </a:rPr>
              <a:t> and suggestions</a:t>
            </a:r>
            <a:endParaRPr lang="en-US" dirty="0"/>
          </a:p>
        </p:txBody>
      </p:sp>
      <p:pic>
        <p:nvPicPr>
          <p:cNvPr id="11" name="Picture 10" descr="Kết quả hình ảnh cho logo EU">
            <a:extLst>
              <a:ext uri="{FF2B5EF4-FFF2-40B4-BE49-F238E27FC236}">
                <a16:creationId xmlns:a16="http://schemas.microsoft.com/office/drawing/2014/main" id="{EA28BCF5-5BC7-40DC-B344-85662CBF27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6400" y="5891117"/>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Kết quả hình ảnh cho logo đại học đà nẵng">
            <a:extLst>
              <a:ext uri="{FF2B5EF4-FFF2-40B4-BE49-F238E27FC236}">
                <a16:creationId xmlns:a16="http://schemas.microsoft.com/office/drawing/2014/main" id="{8D9FEE01-3BF9-418C-8474-92F212126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8094" y="5891117"/>
            <a:ext cx="663483" cy="654628"/>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7">
            <a:extLst>
              <a:ext uri="{FF2B5EF4-FFF2-40B4-BE49-F238E27FC236}">
                <a16:creationId xmlns:a16="http://schemas.microsoft.com/office/drawing/2014/main" id="{295FACEC-2C85-4DE9-B5D4-BD086310CEBC}"/>
              </a:ext>
            </a:extLst>
          </p:cNvPr>
          <p:cNvSpPr txBox="1"/>
          <p:nvPr/>
        </p:nvSpPr>
        <p:spPr>
          <a:xfrm>
            <a:off x="604434" y="1925269"/>
            <a:ext cx="10652846" cy="3672800"/>
          </a:xfrm>
          <a:prstGeom prst="rect">
            <a:avLst/>
          </a:prstGeom>
        </p:spPr>
        <p:txBody>
          <a:bodyPr vert="horz" wrap="square" lIns="0" tIns="12700" rIns="0" bIns="0" rtlCol="0">
            <a:spAutoFit/>
          </a:bodyPr>
          <a:lstStyle/>
          <a:p>
            <a:pPr marL="355600" indent="-342900">
              <a:spcBef>
                <a:spcPts val="100"/>
              </a:spcBef>
              <a:buFontTx/>
              <a:buAutoNum type="arabicPeriod"/>
              <a:tabLst>
                <a:tab pos="354965" algn="l"/>
                <a:tab pos="355600" algn="l"/>
              </a:tabLst>
            </a:pPr>
            <a:r>
              <a:rPr lang="en-US" dirty="0">
                <a:solidFill>
                  <a:srgbClr val="0070C0"/>
                </a:solidFill>
              </a:rPr>
              <a:t>UD is a pubic university and its funding allocation by the government is low leading to inadequate capacity, resources</a:t>
            </a:r>
          </a:p>
          <a:p>
            <a:pPr marL="355600" indent="-342900">
              <a:spcBef>
                <a:spcPts val="100"/>
              </a:spcBef>
              <a:buFontTx/>
              <a:buAutoNum type="arabicPeriod"/>
              <a:tabLst>
                <a:tab pos="354965" algn="l"/>
                <a:tab pos="355600" algn="l"/>
              </a:tabLst>
            </a:pPr>
            <a:r>
              <a:rPr lang="en-US" dirty="0">
                <a:solidFill>
                  <a:srgbClr val="0070C0"/>
                </a:solidFill>
              </a:rPr>
              <a:t>Internationalization of UD has been impeded by The COVID-19 pandemic leading to physical movement of students, staff has all been seriously affected </a:t>
            </a:r>
          </a:p>
          <a:p>
            <a:pPr marL="355600" indent="-342900">
              <a:spcBef>
                <a:spcPts val="100"/>
              </a:spcBef>
              <a:buFontTx/>
              <a:buAutoNum type="arabicPeriod"/>
              <a:tabLst>
                <a:tab pos="354965" algn="l"/>
                <a:tab pos="355600" algn="l"/>
              </a:tabLst>
            </a:pPr>
            <a:r>
              <a:rPr lang="en-US" dirty="0">
                <a:solidFill>
                  <a:srgbClr val="0070C0"/>
                </a:solidFill>
              </a:rPr>
              <a:t>Some responsive policy and regulation have not kept up timely with the real context to foster the best practices in the management and administrative system</a:t>
            </a:r>
          </a:p>
          <a:p>
            <a:pPr marL="355600" indent="-342900">
              <a:spcBef>
                <a:spcPts val="100"/>
              </a:spcBef>
              <a:buFontTx/>
              <a:buAutoNum type="arabicPeriod"/>
              <a:tabLst>
                <a:tab pos="354965" algn="l"/>
                <a:tab pos="355600" algn="l"/>
              </a:tabLst>
            </a:pPr>
            <a:r>
              <a:rPr lang="en-US" dirty="0">
                <a:solidFill>
                  <a:srgbClr val="0070C0"/>
                </a:solidFill>
              </a:rPr>
              <a:t>English proficiency of staff and students in some areas is not good as required</a:t>
            </a:r>
          </a:p>
          <a:p>
            <a:pPr marL="355600" indent="-342900">
              <a:spcBef>
                <a:spcPts val="100"/>
              </a:spcBef>
              <a:buFontTx/>
              <a:buAutoNum type="arabicPeriod"/>
              <a:tabLst>
                <a:tab pos="354965" algn="l"/>
                <a:tab pos="355600" algn="l"/>
              </a:tabLst>
            </a:pPr>
            <a:r>
              <a:rPr lang="en-US" dirty="0">
                <a:solidFill>
                  <a:srgbClr val="0070C0"/>
                </a:solidFill>
              </a:rPr>
              <a:t>Number of in-bound and out-bound International students and staff is still limited</a:t>
            </a:r>
          </a:p>
          <a:p>
            <a:pPr marL="355600" indent="-342900">
              <a:spcBef>
                <a:spcPts val="100"/>
              </a:spcBef>
              <a:buFontTx/>
              <a:buAutoNum type="arabicPeriod"/>
              <a:tabLst>
                <a:tab pos="354965" algn="l"/>
                <a:tab pos="355600" algn="l"/>
              </a:tabLst>
            </a:pPr>
            <a:r>
              <a:rPr lang="en-US" dirty="0">
                <a:solidFill>
                  <a:srgbClr val="0070C0"/>
                </a:solidFill>
              </a:rPr>
              <a:t>Some programs such as Advanced programs which reflects features of curriculum transposition rather than curriculum internationalization.</a:t>
            </a:r>
          </a:p>
          <a:p>
            <a:pPr marL="355600" indent="-342900">
              <a:spcBef>
                <a:spcPts val="100"/>
              </a:spcBef>
              <a:buFontTx/>
              <a:buAutoNum type="arabicPeriod"/>
              <a:tabLst>
                <a:tab pos="354965" algn="l"/>
                <a:tab pos="355600" algn="l"/>
              </a:tabLst>
            </a:pPr>
            <a:r>
              <a:rPr lang="en-US" dirty="0">
                <a:solidFill>
                  <a:srgbClr val="0070C0"/>
                </a:solidFill>
              </a:rPr>
              <a:t>Financial difficulties of students in Central Region of Vietnam is not as good as the North and the South region</a:t>
            </a:r>
          </a:p>
          <a:p>
            <a:pPr marL="355600" indent="-342900">
              <a:spcBef>
                <a:spcPts val="100"/>
              </a:spcBef>
              <a:buFontTx/>
              <a:buAutoNum type="arabicPeriod"/>
              <a:tabLst>
                <a:tab pos="354965" algn="l"/>
                <a:tab pos="355600" algn="l"/>
              </a:tabLst>
            </a:pPr>
            <a:endParaRPr lang="en-US" sz="1600" dirty="0"/>
          </a:p>
        </p:txBody>
      </p:sp>
    </p:spTree>
    <p:extLst>
      <p:ext uri="{BB962C8B-B14F-4D97-AF65-F5344CB8AC3E}">
        <p14:creationId xmlns:p14="http://schemas.microsoft.com/office/powerpoint/2010/main" val="1126798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956B-D003-40DC-B0EA-AB7ADCA2DC87}"/>
              </a:ext>
            </a:extLst>
          </p:cNvPr>
          <p:cNvSpPr>
            <a:spLocks noGrp="1"/>
          </p:cNvSpPr>
          <p:nvPr>
            <p:ph type="title"/>
          </p:nvPr>
        </p:nvSpPr>
        <p:spPr/>
        <p:txBody>
          <a:bodyPr/>
          <a:lstStyle/>
          <a:p>
            <a:r>
              <a:rPr lang="en-US" b="1" dirty="0" err="1">
                <a:solidFill>
                  <a:srgbClr val="C00000"/>
                </a:solidFill>
                <a:latin typeface=".VnBlack" panose="020B7200000000000000" pitchFamily="34" charset="0"/>
              </a:rPr>
              <a:t>Challeges</a:t>
            </a:r>
            <a:r>
              <a:rPr lang="en-US" b="1" dirty="0">
                <a:solidFill>
                  <a:srgbClr val="C00000"/>
                </a:solidFill>
                <a:latin typeface=".VnBlack" panose="020B7200000000000000" pitchFamily="34" charset="0"/>
              </a:rPr>
              <a:t> and suggestion</a:t>
            </a:r>
            <a:endParaRPr lang="en-US" dirty="0"/>
          </a:p>
        </p:txBody>
      </p:sp>
      <p:pic>
        <p:nvPicPr>
          <p:cNvPr id="11" name="Picture 10" descr="Kết quả hình ảnh cho logo EU">
            <a:extLst>
              <a:ext uri="{FF2B5EF4-FFF2-40B4-BE49-F238E27FC236}">
                <a16:creationId xmlns:a16="http://schemas.microsoft.com/office/drawing/2014/main" id="{EA28BCF5-5BC7-40DC-B344-85662CBF27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2514" y="5891117"/>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Kết quả hình ảnh cho logo đại học đà nẵng">
            <a:extLst>
              <a:ext uri="{FF2B5EF4-FFF2-40B4-BE49-F238E27FC236}">
                <a16:creationId xmlns:a16="http://schemas.microsoft.com/office/drawing/2014/main" id="{8D9FEE01-3BF9-418C-8474-92F212126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8094" y="5891117"/>
            <a:ext cx="663483" cy="654628"/>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7">
            <a:extLst>
              <a:ext uri="{FF2B5EF4-FFF2-40B4-BE49-F238E27FC236}">
                <a16:creationId xmlns:a16="http://schemas.microsoft.com/office/drawing/2014/main" id="{295FACEC-2C85-4DE9-B5D4-BD086310CEBC}"/>
              </a:ext>
            </a:extLst>
          </p:cNvPr>
          <p:cNvSpPr txBox="1"/>
          <p:nvPr/>
        </p:nvSpPr>
        <p:spPr>
          <a:xfrm>
            <a:off x="604434" y="1071310"/>
            <a:ext cx="10395088" cy="4560223"/>
          </a:xfrm>
          <a:prstGeom prst="rect">
            <a:avLst/>
          </a:prstGeom>
        </p:spPr>
        <p:txBody>
          <a:bodyPr vert="horz" wrap="square" lIns="0" tIns="12700" rIns="0" bIns="0" rtlCol="0">
            <a:spAutoFit/>
          </a:bodyPr>
          <a:lstStyle/>
          <a:p>
            <a:pPr marL="355600" indent="-342900">
              <a:spcBef>
                <a:spcPts val="100"/>
              </a:spcBef>
              <a:buFontTx/>
              <a:buAutoNum type="arabicPeriod"/>
              <a:tabLst>
                <a:tab pos="354965" algn="l"/>
                <a:tab pos="355600" algn="l"/>
              </a:tabLst>
            </a:pPr>
            <a:endParaRPr lang="en-US" sz="1600" dirty="0"/>
          </a:p>
          <a:p>
            <a:pPr marL="355600" indent="-342900">
              <a:spcBef>
                <a:spcPts val="100"/>
              </a:spcBef>
              <a:buFontTx/>
              <a:buAutoNum type="arabicPeriod"/>
              <a:tabLst>
                <a:tab pos="354965" algn="l"/>
                <a:tab pos="355600" algn="l"/>
              </a:tabLst>
            </a:pPr>
            <a:r>
              <a:rPr lang="en-US" sz="1600" dirty="0">
                <a:solidFill>
                  <a:srgbClr val="0070C0"/>
                </a:solidFill>
              </a:rPr>
              <a:t>Acknowledge that internationalization is not only to improve the quality of the system but also to help the system better integrate in the region and in an international context</a:t>
            </a:r>
          </a:p>
          <a:p>
            <a:pPr marL="355600" indent="-342900">
              <a:spcBef>
                <a:spcPts val="100"/>
              </a:spcBef>
              <a:buFontTx/>
              <a:buAutoNum type="arabicPeriod"/>
              <a:tabLst>
                <a:tab pos="354965" algn="l"/>
                <a:tab pos="355600" algn="l"/>
              </a:tabLst>
            </a:pPr>
            <a:r>
              <a:rPr lang="en-US" sz="1600" dirty="0">
                <a:solidFill>
                  <a:srgbClr val="0070C0"/>
                </a:solidFill>
              </a:rPr>
              <a:t>Breakthrough investment budget allocation for research to address the challenges</a:t>
            </a:r>
          </a:p>
          <a:p>
            <a:pPr marL="355600" indent="-342900">
              <a:spcBef>
                <a:spcPts val="100"/>
              </a:spcBef>
              <a:buFontTx/>
              <a:buAutoNum type="arabicPeriod"/>
              <a:tabLst>
                <a:tab pos="354965" algn="l"/>
                <a:tab pos="355600" algn="l"/>
              </a:tabLst>
            </a:pPr>
            <a:endParaRPr lang="en-US" sz="1600" dirty="0">
              <a:solidFill>
                <a:srgbClr val="0070C0"/>
              </a:solidFill>
            </a:endParaRPr>
          </a:p>
          <a:p>
            <a:pPr marL="355600" indent="-342900">
              <a:spcBef>
                <a:spcPts val="100"/>
              </a:spcBef>
              <a:buFontTx/>
              <a:buAutoNum type="arabicPeriod"/>
              <a:tabLst>
                <a:tab pos="354965" algn="l"/>
                <a:tab pos="355600" algn="l"/>
              </a:tabLst>
            </a:pPr>
            <a:r>
              <a:rPr lang="en-US" sz="1600" dirty="0">
                <a:solidFill>
                  <a:srgbClr val="0070C0"/>
                </a:solidFill>
              </a:rPr>
              <a:t>Invest more on academic and research activities to build a stronger internal system and  appropriate strategies for internationalization. It also requires well prepared in terms of human and financial resources. </a:t>
            </a:r>
          </a:p>
          <a:p>
            <a:pPr marL="355600" indent="-342900">
              <a:spcBef>
                <a:spcPts val="100"/>
              </a:spcBef>
              <a:buFontTx/>
              <a:buAutoNum type="arabicPeriod"/>
              <a:tabLst>
                <a:tab pos="354965" algn="l"/>
                <a:tab pos="355600" algn="l"/>
              </a:tabLst>
            </a:pPr>
            <a:r>
              <a:rPr lang="en-US" sz="1600" dirty="0">
                <a:solidFill>
                  <a:srgbClr val="0070C0"/>
                </a:solidFill>
              </a:rPr>
              <a:t>Internationalization is much more than international mobility and not limited to the exchange of students and staff.</a:t>
            </a:r>
          </a:p>
          <a:p>
            <a:pPr marL="355600" indent="-342900">
              <a:spcBef>
                <a:spcPts val="100"/>
              </a:spcBef>
              <a:buFontTx/>
              <a:buAutoNum type="arabicPeriod"/>
              <a:tabLst>
                <a:tab pos="354965" algn="l"/>
                <a:tab pos="355600" algn="l"/>
              </a:tabLst>
            </a:pPr>
            <a:r>
              <a:rPr lang="en-US" sz="1600" dirty="0">
                <a:solidFill>
                  <a:srgbClr val="0070C0"/>
                </a:solidFill>
              </a:rPr>
              <a:t>Curriculum internationalization should be strengthened. Academic independence/autonomy  should be motivated  to revise the syllabus timely and internationally</a:t>
            </a:r>
          </a:p>
          <a:p>
            <a:pPr marL="355600" indent="-342900">
              <a:spcBef>
                <a:spcPts val="100"/>
              </a:spcBef>
              <a:buFontTx/>
              <a:buAutoNum type="arabicPeriod"/>
              <a:tabLst>
                <a:tab pos="354965" algn="l"/>
                <a:tab pos="355600" algn="l"/>
              </a:tabLst>
            </a:pPr>
            <a:r>
              <a:rPr lang="en-US" sz="1600" dirty="0">
                <a:solidFill>
                  <a:srgbClr val="0070C0"/>
                </a:solidFill>
              </a:rPr>
              <a:t>Research become innovative and responsive to change to increase the performance of a complex research ecosystem for the country</a:t>
            </a:r>
          </a:p>
          <a:p>
            <a:pPr marL="355600" indent="-342900">
              <a:spcBef>
                <a:spcPts val="100"/>
              </a:spcBef>
              <a:buFontTx/>
              <a:buAutoNum type="arabicPeriod"/>
              <a:tabLst>
                <a:tab pos="354965" algn="l"/>
                <a:tab pos="355600" algn="l"/>
              </a:tabLst>
            </a:pPr>
            <a:r>
              <a:rPr sz="1600" dirty="0">
                <a:solidFill>
                  <a:srgbClr val="0070C0"/>
                </a:solidFill>
              </a:rPr>
              <a:t>Better practices in the management and administrative system</a:t>
            </a:r>
            <a:r>
              <a:rPr lang="en-US" sz="1600" dirty="0">
                <a:solidFill>
                  <a:srgbClr val="0070C0"/>
                </a:solidFill>
              </a:rPr>
              <a:t>; Integrate Top – down, bottom –up process, and the diverse of collaboration of all university actors – flat hierarchies</a:t>
            </a:r>
          </a:p>
          <a:p>
            <a:pPr marL="355600" indent="-342900">
              <a:spcBef>
                <a:spcPts val="100"/>
              </a:spcBef>
              <a:buFontTx/>
              <a:buAutoNum type="arabicPeriod"/>
              <a:tabLst>
                <a:tab pos="354965" algn="l"/>
                <a:tab pos="355600" algn="l"/>
              </a:tabLst>
            </a:pPr>
            <a:r>
              <a:rPr lang="en-US" sz="1600" dirty="0">
                <a:solidFill>
                  <a:srgbClr val="0070C0"/>
                </a:solidFill>
              </a:rPr>
              <a:t>Maximize all opportunities to develop international </a:t>
            </a:r>
            <a:r>
              <a:rPr lang="en-US" sz="1600" dirty="0" err="1">
                <a:solidFill>
                  <a:srgbClr val="0070C0"/>
                </a:solidFill>
              </a:rPr>
              <a:t>cooperations</a:t>
            </a:r>
            <a:r>
              <a:rPr lang="en-US" sz="1600" dirty="0">
                <a:solidFill>
                  <a:srgbClr val="0070C0"/>
                </a:solidFill>
              </a:rPr>
              <a:t>, especially the wonderful projects </a:t>
            </a:r>
            <a:r>
              <a:rPr lang="en-US" sz="1600">
                <a:solidFill>
                  <a:srgbClr val="0070C0"/>
                </a:solidFill>
              </a:rPr>
              <a:t>of Erasmus +</a:t>
            </a:r>
            <a:endParaRPr lang="en-US" sz="1600" dirty="0">
              <a:solidFill>
                <a:srgbClr val="0070C0"/>
              </a:solidFill>
            </a:endParaRPr>
          </a:p>
          <a:p>
            <a:pPr marL="354965" marR="143510" indent="-342900">
              <a:lnSpc>
                <a:spcPct val="100000"/>
              </a:lnSpc>
              <a:buAutoNum type="arabicPeriod" startAt="2"/>
              <a:tabLst>
                <a:tab pos="354965" algn="l"/>
                <a:tab pos="355600" algn="l"/>
              </a:tabLst>
            </a:pPr>
            <a:endParaRPr sz="1600" dirty="0">
              <a:solidFill>
                <a:srgbClr val="0070C0"/>
              </a:solidFill>
            </a:endParaRPr>
          </a:p>
        </p:txBody>
      </p:sp>
      <p:pic>
        <p:nvPicPr>
          <p:cNvPr id="6" name="Picture 2" descr="The Chronicle of Education | Internationalization of education">
            <a:extLst>
              <a:ext uri="{FF2B5EF4-FFF2-40B4-BE49-F238E27FC236}">
                <a16:creationId xmlns:a16="http://schemas.microsoft.com/office/drawing/2014/main" id="{F73A9473-6E8C-47D6-97A8-19689EF1D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434" y="5415494"/>
            <a:ext cx="8339840" cy="1269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1F93F45-6A3D-47C2-8304-6DC679ED9D99}"/>
              </a:ext>
            </a:extLst>
          </p:cNvPr>
          <p:cNvPicPr>
            <a:picLocks noChangeAspect="1"/>
          </p:cNvPicPr>
          <p:nvPr/>
        </p:nvPicPr>
        <p:blipFill>
          <a:blip r:embed="rId5"/>
          <a:stretch>
            <a:fillRect/>
          </a:stretch>
        </p:blipFill>
        <p:spPr>
          <a:xfrm>
            <a:off x="9866047" y="5891117"/>
            <a:ext cx="1133475" cy="654628"/>
          </a:xfrm>
          <a:prstGeom prst="rect">
            <a:avLst/>
          </a:prstGeom>
        </p:spPr>
      </p:pic>
    </p:spTree>
    <p:extLst>
      <p:ext uri="{BB962C8B-B14F-4D97-AF65-F5344CB8AC3E}">
        <p14:creationId xmlns:p14="http://schemas.microsoft.com/office/powerpoint/2010/main" val="582667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956B-D003-40DC-B0EA-AB7ADCA2DC87}"/>
              </a:ext>
            </a:extLst>
          </p:cNvPr>
          <p:cNvSpPr>
            <a:spLocks noGrp="1"/>
          </p:cNvSpPr>
          <p:nvPr>
            <p:ph type="title"/>
          </p:nvPr>
        </p:nvSpPr>
        <p:spPr/>
        <p:txBody>
          <a:bodyPr/>
          <a:lstStyle/>
          <a:p>
            <a:endParaRPr lang="en-US" dirty="0"/>
          </a:p>
        </p:txBody>
      </p:sp>
      <p:pic>
        <p:nvPicPr>
          <p:cNvPr id="11" name="Picture 10" descr="Kết quả hình ảnh cho logo EU">
            <a:extLst>
              <a:ext uri="{FF2B5EF4-FFF2-40B4-BE49-F238E27FC236}">
                <a16:creationId xmlns:a16="http://schemas.microsoft.com/office/drawing/2014/main" id="{EA28BCF5-5BC7-40DC-B344-85662CBF27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3954" y="5769197"/>
            <a:ext cx="973122" cy="6620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Kết quả hình ảnh cho logo đại học đà nẵng">
            <a:extLst>
              <a:ext uri="{FF2B5EF4-FFF2-40B4-BE49-F238E27FC236}">
                <a16:creationId xmlns:a16="http://schemas.microsoft.com/office/drawing/2014/main" id="{8D9FEE01-3BF9-418C-8474-92F212126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254" y="5838094"/>
            <a:ext cx="663483" cy="654628"/>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7">
            <a:extLst>
              <a:ext uri="{FF2B5EF4-FFF2-40B4-BE49-F238E27FC236}">
                <a16:creationId xmlns:a16="http://schemas.microsoft.com/office/drawing/2014/main" id="{295FACEC-2C85-4DE9-B5D4-BD086310CEBC}"/>
              </a:ext>
            </a:extLst>
          </p:cNvPr>
          <p:cNvSpPr txBox="1"/>
          <p:nvPr/>
        </p:nvSpPr>
        <p:spPr>
          <a:xfrm>
            <a:off x="604434" y="1071310"/>
            <a:ext cx="10395088" cy="505267"/>
          </a:xfrm>
          <a:prstGeom prst="rect">
            <a:avLst/>
          </a:prstGeom>
        </p:spPr>
        <p:txBody>
          <a:bodyPr vert="horz" wrap="square" lIns="0" tIns="12700" rIns="0" bIns="0" rtlCol="0">
            <a:spAutoFit/>
          </a:bodyPr>
          <a:lstStyle/>
          <a:p>
            <a:pPr marL="355600" indent="-342900">
              <a:spcBef>
                <a:spcPts val="100"/>
              </a:spcBef>
              <a:buFontTx/>
              <a:buAutoNum type="arabicPeriod"/>
              <a:tabLst>
                <a:tab pos="354965" algn="l"/>
                <a:tab pos="355600" algn="l"/>
              </a:tabLst>
            </a:pPr>
            <a:endParaRPr lang="en-US" sz="1600" dirty="0"/>
          </a:p>
          <a:p>
            <a:pPr marL="354965" marR="143510" indent="-342900">
              <a:lnSpc>
                <a:spcPct val="100000"/>
              </a:lnSpc>
              <a:buAutoNum type="arabicPeriod" startAt="2"/>
              <a:tabLst>
                <a:tab pos="354965" algn="l"/>
                <a:tab pos="355600" algn="l"/>
              </a:tabLst>
            </a:pPr>
            <a:endParaRPr sz="1600" dirty="0">
              <a:solidFill>
                <a:srgbClr val="0070C0"/>
              </a:solidFill>
            </a:endParaRPr>
          </a:p>
        </p:txBody>
      </p:sp>
      <p:pic>
        <p:nvPicPr>
          <p:cNvPr id="7" name="Picture 6">
            <a:extLst>
              <a:ext uri="{FF2B5EF4-FFF2-40B4-BE49-F238E27FC236}">
                <a16:creationId xmlns:a16="http://schemas.microsoft.com/office/drawing/2014/main" id="{D1F93F45-6A3D-47C2-8304-6DC679ED9D99}"/>
              </a:ext>
            </a:extLst>
          </p:cNvPr>
          <p:cNvPicPr>
            <a:picLocks noChangeAspect="1"/>
          </p:cNvPicPr>
          <p:nvPr/>
        </p:nvPicPr>
        <p:blipFill>
          <a:blip r:embed="rId4"/>
          <a:stretch>
            <a:fillRect/>
          </a:stretch>
        </p:blipFill>
        <p:spPr>
          <a:xfrm>
            <a:off x="4116070" y="5769197"/>
            <a:ext cx="1133475" cy="654628"/>
          </a:xfrm>
          <a:prstGeom prst="rect">
            <a:avLst/>
          </a:prstGeom>
        </p:spPr>
      </p:pic>
      <p:sp>
        <p:nvSpPr>
          <p:cNvPr id="3" name="AutoShape 2" descr="Donation Thank You - Hội Việt Tộ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onation Thank You - Hội Việt Tộ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onation Thank You - Hội Việt Tộ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Năm cách nói thay thế 'thank you' - VnExpres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Năm cách nói thay thế 'thank you' - VnExpress"/>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Năm cách nói thay thế 'thank you' - VnExpress"/>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0" name="Picture 14" descr="Ảnh minh họa: Wattp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8295" y="1150620"/>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496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灯片编号占位符 3">
            <a:extLst>
              <a:ext uri="{FF2B5EF4-FFF2-40B4-BE49-F238E27FC236}">
                <a16:creationId xmlns:a16="http://schemas.microsoft.com/office/drawing/2014/main" id="{AB77A3C4-9907-4FBD-9370-7B23ECC0E3D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990575" indent="-380990">
              <a:defRPr>
                <a:solidFill>
                  <a:schemeClr val="tx1"/>
                </a:solidFill>
                <a:latin typeface="Calibri" panose="020F0502020204030204" pitchFamily="34" charset="0"/>
                <a:ea typeface="宋体" panose="02010600030101010101" pitchFamily="2" charset="-122"/>
              </a:defRPr>
            </a:lvl2pPr>
            <a:lvl3pPr marL="1523962" indent="-304792">
              <a:defRPr>
                <a:solidFill>
                  <a:schemeClr val="tx1"/>
                </a:solidFill>
                <a:latin typeface="Calibri" panose="020F0502020204030204" pitchFamily="34" charset="0"/>
                <a:ea typeface="宋体" panose="02010600030101010101" pitchFamily="2" charset="-122"/>
              </a:defRPr>
            </a:lvl3pPr>
            <a:lvl4pPr marL="2133547" indent="-304792">
              <a:defRPr>
                <a:solidFill>
                  <a:schemeClr val="tx1"/>
                </a:solidFill>
                <a:latin typeface="Calibri" panose="020F0502020204030204" pitchFamily="34" charset="0"/>
                <a:ea typeface="宋体" panose="02010600030101010101" pitchFamily="2" charset="-122"/>
              </a:defRPr>
            </a:lvl4pPr>
            <a:lvl5pPr marL="2743131" indent="-304792">
              <a:defRPr>
                <a:solidFill>
                  <a:schemeClr val="tx1"/>
                </a:solidFill>
                <a:latin typeface="Calibri" panose="020F0502020204030204" pitchFamily="34" charset="0"/>
                <a:ea typeface="宋体" panose="02010600030101010101" pitchFamily="2" charset="-122"/>
              </a:defRPr>
            </a:lvl5pPr>
            <a:lvl6pPr marL="3352716"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962301"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4571886"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5181470"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2A2489F-4BB9-49C0-9551-FB937C9C1534}" type="slidenum">
              <a:rPr lang="zh-CN" altLang="en-US">
                <a:solidFill>
                  <a:srgbClr val="898989"/>
                </a:solidFill>
              </a:rPr>
              <a:pPr/>
              <a:t>4</a:t>
            </a:fld>
            <a:endParaRPr lang="en-US" altLang="zh-CN">
              <a:solidFill>
                <a:srgbClr val="898989"/>
              </a:solidFill>
            </a:endParaRPr>
          </a:p>
        </p:txBody>
      </p:sp>
      <p:sp>
        <p:nvSpPr>
          <p:cNvPr id="10" name="Rounded Rectangle 9">
            <a:extLst>
              <a:ext uri="{FF2B5EF4-FFF2-40B4-BE49-F238E27FC236}">
                <a16:creationId xmlns:a16="http://schemas.microsoft.com/office/drawing/2014/main" id="{C1E8298E-2556-4911-B713-38C460ADD8B8}"/>
              </a:ext>
            </a:extLst>
          </p:cNvPr>
          <p:cNvSpPr/>
          <p:nvPr/>
        </p:nvSpPr>
        <p:spPr>
          <a:xfrm>
            <a:off x="239184" y="165100"/>
            <a:ext cx="11521016" cy="47625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1596" tIns="50797" rIns="101596" bIns="50797" anchor="ctr"/>
          <a:lstStyle/>
          <a:p>
            <a:pPr algn="ctr" eaLnBrk="1" hangingPunct="1">
              <a:defRPr/>
            </a:pPr>
            <a:r>
              <a:rPr lang="en-US" sz="2400" b="1" dirty="0">
                <a:solidFill>
                  <a:schemeClr val="accent1">
                    <a:lumMod val="75000"/>
                  </a:schemeClr>
                </a:solidFill>
                <a:latin typeface="Times New Roman" panose="02020603050405020304" pitchFamily="18" charset="0"/>
                <a:ea typeface="+mj-ea"/>
                <a:cs typeface="Times New Roman" panose="02020603050405020304" pitchFamily="18" charset="0"/>
              </a:rPr>
              <a:t>UD grants degrees and certificates in all levels</a:t>
            </a:r>
          </a:p>
        </p:txBody>
      </p:sp>
      <p:graphicFrame>
        <p:nvGraphicFramePr>
          <p:cNvPr id="2" name="Diagram 1">
            <a:extLst>
              <a:ext uri="{FF2B5EF4-FFF2-40B4-BE49-F238E27FC236}">
                <a16:creationId xmlns:a16="http://schemas.microsoft.com/office/drawing/2014/main" id="{6EB64BD6-122B-4D0F-819B-78B415348D29}"/>
              </a:ext>
            </a:extLst>
          </p:cNvPr>
          <p:cNvGraphicFramePr/>
          <p:nvPr>
            <p:extLst>
              <p:ext uri="{D42A27DB-BD31-4B8C-83A1-F6EECF244321}">
                <p14:modId xmlns:p14="http://schemas.microsoft.com/office/powerpoint/2010/main" val="4102037541"/>
              </p:ext>
            </p:extLst>
          </p:nvPr>
        </p:nvGraphicFramePr>
        <p:xfrm>
          <a:off x="1127067" y="1145117"/>
          <a:ext cx="9814424" cy="5238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DE6758-76AB-4CD9-A10D-CACE1D14BA59}"/>
              </a:ext>
            </a:extLst>
          </p:cNvPr>
          <p:cNvSpPr>
            <a:spLocks noGrp="1"/>
          </p:cNvSpPr>
          <p:nvPr>
            <p:ph type="title"/>
          </p:nvPr>
        </p:nvSpPr>
        <p:spPr/>
        <p:txBody>
          <a:bodyPr>
            <a:normAutofit fontScale="90000"/>
          </a:bodyPr>
          <a:lstStyle/>
          <a:p>
            <a:r>
              <a:rPr lang="en-US" sz="4000" b="1" dirty="0">
                <a:solidFill>
                  <a:schemeClr val="accent1">
                    <a:lumMod val="75000"/>
                  </a:schemeClr>
                </a:solidFill>
                <a:latin typeface=".VnArial" panose="020B7200000000000000" pitchFamily="34" charset="0"/>
              </a:rPr>
              <a:t>Various dimensions of internationalization at UD</a:t>
            </a:r>
            <a:br>
              <a:rPr kumimoji="0" lang="en-US" sz="2800" b="0" i="0" u="none" strike="noStrike" kern="1200" cap="none" spc="0" normalizeH="0" baseline="0" noProof="0" dirty="0">
                <a:ln>
                  <a:noFill/>
                </a:ln>
                <a:solidFill>
                  <a:srgbClr val="002060"/>
                </a:solidFill>
                <a:effectLst/>
                <a:uLnTx/>
                <a:uFillTx/>
                <a:latin typeface="Microsoft YaHei"/>
                <a:cs typeface="Microsoft YaHei"/>
              </a:rPr>
            </a:br>
            <a:endParaRPr lang="en-US" dirty="0"/>
          </a:p>
        </p:txBody>
      </p:sp>
      <p:grpSp>
        <p:nvGrpSpPr>
          <p:cNvPr id="4" name="Group 3">
            <a:extLst>
              <a:ext uri="{FF2B5EF4-FFF2-40B4-BE49-F238E27FC236}">
                <a16:creationId xmlns:a16="http://schemas.microsoft.com/office/drawing/2014/main" id="{B2F1D731-2268-42F0-93C3-7A7E79BB0708}"/>
              </a:ext>
            </a:extLst>
          </p:cNvPr>
          <p:cNvGrpSpPr/>
          <p:nvPr/>
        </p:nvGrpSpPr>
        <p:grpSpPr>
          <a:xfrm>
            <a:off x="1156845" y="4030134"/>
            <a:ext cx="2937618" cy="1919111"/>
            <a:chOff x="7264" y="0"/>
            <a:chExt cx="2937618" cy="5238328"/>
          </a:xfrm>
        </p:grpSpPr>
        <p:sp>
          <p:nvSpPr>
            <p:cNvPr id="5" name="Rectangle: Rounded Corners 4">
              <a:extLst>
                <a:ext uri="{FF2B5EF4-FFF2-40B4-BE49-F238E27FC236}">
                  <a16:creationId xmlns:a16="http://schemas.microsoft.com/office/drawing/2014/main" id="{6D315765-D29F-48AE-9913-07A40C4A1F8C}"/>
                </a:ext>
              </a:extLst>
            </p:cNvPr>
            <p:cNvSpPr/>
            <p:nvPr/>
          </p:nvSpPr>
          <p:spPr>
            <a:xfrm>
              <a:off x="7264" y="0"/>
              <a:ext cx="2937618" cy="523832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0ABD7876-132D-4B0A-B3B0-5006DC75F1C3}"/>
                </a:ext>
              </a:extLst>
            </p:cNvPr>
            <p:cNvSpPr txBox="1"/>
            <p:nvPr/>
          </p:nvSpPr>
          <p:spPr>
            <a:xfrm>
              <a:off x="93304" y="86040"/>
              <a:ext cx="2765538" cy="50662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algn="ctr" defTabSz="1955800">
                <a:lnSpc>
                  <a:spcPct val="90000"/>
                </a:lnSpc>
                <a:spcBef>
                  <a:spcPct val="0"/>
                </a:spcBef>
                <a:spcAft>
                  <a:spcPct val="35000"/>
                </a:spcAft>
              </a:pPr>
              <a:r>
                <a:rPr lang="en-US" sz="2000" dirty="0" err="1"/>
                <a:t>Internationalisation</a:t>
              </a:r>
              <a:r>
                <a:rPr lang="en-US" sz="2000" dirty="0"/>
                <a:t> in Management and Administration</a:t>
              </a:r>
            </a:p>
            <a:p>
              <a:pPr marL="0" lvl="0" indent="0" algn="ctr" defTabSz="1955800">
                <a:lnSpc>
                  <a:spcPct val="90000"/>
                </a:lnSpc>
                <a:spcBef>
                  <a:spcPct val="0"/>
                </a:spcBef>
                <a:spcAft>
                  <a:spcPct val="35000"/>
                </a:spcAft>
                <a:buNone/>
              </a:pPr>
              <a:endParaRPr lang="en-US" sz="4400" kern="1200" dirty="0"/>
            </a:p>
          </p:txBody>
        </p:sp>
      </p:grpSp>
      <p:grpSp>
        <p:nvGrpSpPr>
          <p:cNvPr id="7" name="Group 6">
            <a:extLst>
              <a:ext uri="{FF2B5EF4-FFF2-40B4-BE49-F238E27FC236}">
                <a16:creationId xmlns:a16="http://schemas.microsoft.com/office/drawing/2014/main" id="{D33C4290-3847-4A0E-ADDF-8880BAE7B4FB}"/>
              </a:ext>
            </a:extLst>
          </p:cNvPr>
          <p:cNvGrpSpPr/>
          <p:nvPr/>
        </p:nvGrpSpPr>
        <p:grpSpPr>
          <a:xfrm>
            <a:off x="4801812" y="4030133"/>
            <a:ext cx="2937618" cy="1887591"/>
            <a:chOff x="7264" y="0"/>
            <a:chExt cx="2937618" cy="5238328"/>
          </a:xfrm>
        </p:grpSpPr>
        <p:sp>
          <p:nvSpPr>
            <p:cNvPr id="8" name="Rectangle: Rounded Corners 7">
              <a:extLst>
                <a:ext uri="{FF2B5EF4-FFF2-40B4-BE49-F238E27FC236}">
                  <a16:creationId xmlns:a16="http://schemas.microsoft.com/office/drawing/2014/main" id="{74F8A1DC-0B71-4051-B47A-9B28F612F1F8}"/>
                </a:ext>
              </a:extLst>
            </p:cNvPr>
            <p:cNvSpPr/>
            <p:nvPr/>
          </p:nvSpPr>
          <p:spPr>
            <a:xfrm>
              <a:off x="7264" y="0"/>
              <a:ext cx="2937618" cy="523832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90CD2524-D785-40DB-83EE-426173A3F758}"/>
                </a:ext>
              </a:extLst>
            </p:cNvPr>
            <p:cNvSpPr txBox="1"/>
            <p:nvPr/>
          </p:nvSpPr>
          <p:spPr>
            <a:xfrm>
              <a:off x="93304" y="86040"/>
              <a:ext cx="2765538" cy="50662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endParaRPr lang="en-US" sz="4400" kern="1200" dirty="0"/>
            </a:p>
          </p:txBody>
        </p:sp>
      </p:grpSp>
      <p:grpSp>
        <p:nvGrpSpPr>
          <p:cNvPr id="10" name="Group 9">
            <a:extLst>
              <a:ext uri="{FF2B5EF4-FFF2-40B4-BE49-F238E27FC236}">
                <a16:creationId xmlns:a16="http://schemas.microsoft.com/office/drawing/2014/main" id="{636A4AAA-17D4-4535-AA13-C5F16A899C29}"/>
              </a:ext>
            </a:extLst>
          </p:cNvPr>
          <p:cNvGrpSpPr/>
          <p:nvPr/>
        </p:nvGrpSpPr>
        <p:grpSpPr>
          <a:xfrm>
            <a:off x="8183577" y="4030132"/>
            <a:ext cx="2937618" cy="1856587"/>
            <a:chOff x="7264" y="0"/>
            <a:chExt cx="2937618" cy="5238328"/>
          </a:xfrm>
        </p:grpSpPr>
        <p:sp>
          <p:nvSpPr>
            <p:cNvPr id="11" name="Rectangle: Rounded Corners 10">
              <a:extLst>
                <a:ext uri="{FF2B5EF4-FFF2-40B4-BE49-F238E27FC236}">
                  <a16:creationId xmlns:a16="http://schemas.microsoft.com/office/drawing/2014/main" id="{0468E508-7661-4742-9DD8-1D387048A2F8}"/>
                </a:ext>
              </a:extLst>
            </p:cNvPr>
            <p:cNvSpPr/>
            <p:nvPr/>
          </p:nvSpPr>
          <p:spPr>
            <a:xfrm>
              <a:off x="7264" y="0"/>
              <a:ext cx="2937618" cy="523832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6A64AEE8-6DB5-4484-A380-315B4EDF0494}"/>
                </a:ext>
              </a:extLst>
            </p:cNvPr>
            <p:cNvSpPr txBox="1"/>
            <p:nvPr/>
          </p:nvSpPr>
          <p:spPr>
            <a:xfrm>
              <a:off x="93304" y="86040"/>
              <a:ext cx="2765538" cy="50662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endParaRPr lang="en-US" sz="4400" kern="1200" dirty="0"/>
            </a:p>
          </p:txBody>
        </p:sp>
      </p:grpSp>
      <p:sp>
        <p:nvSpPr>
          <p:cNvPr id="14" name="TextBox 13">
            <a:extLst>
              <a:ext uri="{FF2B5EF4-FFF2-40B4-BE49-F238E27FC236}">
                <a16:creationId xmlns:a16="http://schemas.microsoft.com/office/drawing/2014/main" id="{68842ED9-731B-43D5-BC62-2F41EE16F48A}"/>
              </a:ext>
            </a:extLst>
          </p:cNvPr>
          <p:cNvSpPr txBox="1"/>
          <p:nvPr/>
        </p:nvSpPr>
        <p:spPr>
          <a:xfrm>
            <a:off x="4930871" y="4243195"/>
            <a:ext cx="2851579" cy="923330"/>
          </a:xfrm>
          <a:prstGeom prst="rect">
            <a:avLst/>
          </a:prstGeom>
          <a:noFill/>
        </p:spPr>
        <p:txBody>
          <a:bodyPr wrap="square">
            <a:spAutoFit/>
          </a:bodyPr>
          <a:lstStyle/>
          <a:p>
            <a:pPr algn="ctr" defTabSz="1955800">
              <a:lnSpc>
                <a:spcPct val="90000"/>
              </a:lnSpc>
              <a:spcBef>
                <a:spcPct val="0"/>
              </a:spcBef>
              <a:spcAft>
                <a:spcPct val="35000"/>
              </a:spcAft>
            </a:pPr>
            <a:r>
              <a:rPr lang="en-US" sz="2000" dirty="0" err="1">
                <a:solidFill>
                  <a:schemeClr val="lt1"/>
                </a:solidFill>
              </a:rPr>
              <a:t>Internationalisation</a:t>
            </a:r>
            <a:r>
              <a:rPr lang="en-US" sz="2000" dirty="0">
                <a:solidFill>
                  <a:schemeClr val="lt1"/>
                </a:solidFill>
              </a:rPr>
              <a:t> in Training, Education, Accreditation</a:t>
            </a:r>
          </a:p>
        </p:txBody>
      </p:sp>
      <p:sp>
        <p:nvSpPr>
          <p:cNvPr id="16" name="TextBox 15">
            <a:extLst>
              <a:ext uri="{FF2B5EF4-FFF2-40B4-BE49-F238E27FC236}">
                <a16:creationId xmlns:a16="http://schemas.microsoft.com/office/drawing/2014/main" id="{53EAD043-065A-4704-81E7-5C241BC90C4E}"/>
              </a:ext>
            </a:extLst>
          </p:cNvPr>
          <p:cNvSpPr txBox="1"/>
          <p:nvPr/>
        </p:nvSpPr>
        <p:spPr>
          <a:xfrm>
            <a:off x="8399176" y="4381694"/>
            <a:ext cx="2506419" cy="646331"/>
          </a:xfrm>
          <a:prstGeom prst="rect">
            <a:avLst/>
          </a:prstGeom>
          <a:noFill/>
        </p:spPr>
        <p:txBody>
          <a:bodyPr wrap="square">
            <a:spAutoFit/>
          </a:bodyPr>
          <a:lstStyle/>
          <a:p>
            <a:pPr marL="0" marR="0" lvl="1" algn="ctr" defTabSz="1955800" fontAlgn="auto">
              <a:lnSpc>
                <a:spcPct val="90000"/>
              </a:lnSpc>
              <a:spcBef>
                <a:spcPct val="0"/>
              </a:spcBef>
              <a:spcAft>
                <a:spcPct val="35000"/>
              </a:spcAft>
              <a:buClrTx/>
              <a:buSzTx/>
              <a:tabLst>
                <a:tab pos="919480" algn="l"/>
                <a:tab pos="920115" algn="l"/>
              </a:tabLst>
              <a:defRPr/>
            </a:pPr>
            <a:r>
              <a:rPr lang="en-US" sz="2000" dirty="0" err="1">
                <a:solidFill>
                  <a:schemeClr val="lt1"/>
                </a:solidFill>
              </a:rPr>
              <a:t>Internationalisation</a:t>
            </a:r>
            <a:r>
              <a:rPr lang="en-US" sz="2000" dirty="0">
                <a:solidFill>
                  <a:schemeClr val="lt1"/>
                </a:solidFill>
              </a:rPr>
              <a:t> in Research, Projects</a:t>
            </a:r>
          </a:p>
        </p:txBody>
      </p:sp>
      <p:pic>
        <p:nvPicPr>
          <p:cNvPr id="4100" name="Picture 4" descr="Assorted-color avatar illustration, Student Cooperation Cooperative,  Research s Psychology, business, website, partnership png | PNGWing">
            <a:extLst>
              <a:ext uri="{FF2B5EF4-FFF2-40B4-BE49-F238E27FC236}">
                <a16:creationId xmlns:a16="http://schemas.microsoft.com/office/drawing/2014/main" id="{735926F5-1375-4B02-AE59-F116B8C39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0" y="1517457"/>
            <a:ext cx="5159022" cy="217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207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DE6758-76AB-4CD9-A10D-CACE1D14BA59}"/>
              </a:ext>
            </a:extLst>
          </p:cNvPr>
          <p:cNvSpPr>
            <a:spLocks noGrp="1"/>
          </p:cNvSpPr>
          <p:nvPr>
            <p:ph type="title"/>
          </p:nvPr>
        </p:nvSpPr>
        <p:spPr/>
        <p:txBody>
          <a:bodyPr/>
          <a:lstStyle/>
          <a:p>
            <a:pPr marL="919480" marR="0" lvl="1" indent="-450215" defTabSz="914400" rtl="0" eaLnBrk="1" fontAlgn="auto" latinLnBrk="0" hangingPunct="1">
              <a:lnSpc>
                <a:spcPct val="100000"/>
              </a:lnSpc>
              <a:spcBef>
                <a:spcPts val="0"/>
              </a:spcBef>
              <a:spcAft>
                <a:spcPts val="0"/>
              </a:spcAft>
              <a:tabLst>
                <a:tab pos="919480" algn="l"/>
                <a:tab pos="920115" algn="l"/>
              </a:tabLst>
              <a:defRPr/>
            </a:pPr>
            <a:endParaRPr lang="en-US" dirty="0"/>
          </a:p>
        </p:txBody>
      </p:sp>
      <p:sp>
        <p:nvSpPr>
          <p:cNvPr id="7" name="TextBox 6">
            <a:extLst>
              <a:ext uri="{FF2B5EF4-FFF2-40B4-BE49-F238E27FC236}">
                <a16:creationId xmlns:a16="http://schemas.microsoft.com/office/drawing/2014/main" id="{A5D712BB-DD9E-4328-ABA6-D1AD2887AFE1}"/>
              </a:ext>
            </a:extLst>
          </p:cNvPr>
          <p:cNvSpPr txBox="1"/>
          <p:nvPr/>
        </p:nvSpPr>
        <p:spPr>
          <a:xfrm>
            <a:off x="859536" y="1832409"/>
            <a:ext cx="10122408" cy="3336811"/>
          </a:xfrm>
          <a:prstGeom prst="rect">
            <a:avLst/>
          </a:prstGeom>
          <a:noFill/>
        </p:spPr>
        <p:txBody>
          <a:bodyPr wrap="square">
            <a:spAutoFit/>
          </a:bodyPr>
          <a:lstStyle/>
          <a:p>
            <a:pPr marL="215900" marR="0" lvl="0" indent="0" algn="l" defTabSz="914400" rtl="0" eaLnBrk="1" fontAlgn="auto" latinLnBrk="0" hangingPunct="1">
              <a:lnSpc>
                <a:spcPct val="100000"/>
              </a:lnSpc>
              <a:spcBef>
                <a:spcPts val="100"/>
              </a:spcBef>
              <a:spcAft>
                <a:spcPts val="0"/>
              </a:spcAft>
              <a:buClrTx/>
              <a:buSzTx/>
              <a:buFontTx/>
              <a:buNone/>
              <a:tabLst/>
              <a:defRPr/>
            </a:pPr>
            <a:r>
              <a:rPr lang="en-US" sz="3600" b="1" dirty="0">
                <a:solidFill>
                  <a:schemeClr val="accent1">
                    <a:lumMod val="75000"/>
                  </a:schemeClr>
                </a:solidFill>
                <a:latin typeface=".VnArial" panose="020B7200000000000000" pitchFamily="34" charset="0"/>
                <a:ea typeface="+mj-ea"/>
                <a:cs typeface="+mj-cs"/>
              </a:rPr>
              <a:t>Internationalization in Management and Administration</a:t>
            </a:r>
          </a:p>
          <a:p>
            <a:pPr marL="299085" marR="0" lvl="0" indent="-287020" algn="l" defTabSz="914400" rtl="0" eaLnBrk="1" fontAlgn="auto" latinLnBrk="0" hangingPunct="1">
              <a:lnSpc>
                <a:spcPct val="100000"/>
              </a:lnSpc>
              <a:spcBef>
                <a:spcPts val="2225"/>
              </a:spcBef>
              <a:spcAft>
                <a:spcPts val="0"/>
              </a:spcAft>
              <a:buClrTx/>
              <a:buSzTx/>
              <a:buFontTx/>
              <a:buChar char="-"/>
              <a:tabLst>
                <a:tab pos="299085" algn="l"/>
                <a:tab pos="299720" algn="l"/>
              </a:tabLst>
              <a:defRPr/>
            </a:pPr>
            <a:r>
              <a:rPr lang="en-US" sz="1600" b="1" dirty="0">
                <a:solidFill>
                  <a:schemeClr val="accent1">
                    <a:lumMod val="75000"/>
                  </a:schemeClr>
                </a:solidFill>
              </a:rPr>
              <a:t>Through international cooperation and interaction in education and research, management and administration system has been sharply improved </a:t>
            </a:r>
          </a:p>
          <a:p>
            <a:pPr marL="299085" marR="0" lvl="0" indent="-287020" algn="l" defTabSz="914400" rtl="0" eaLnBrk="1" fontAlgn="auto" latinLnBrk="0" hangingPunct="1">
              <a:lnSpc>
                <a:spcPct val="100000"/>
              </a:lnSpc>
              <a:spcBef>
                <a:spcPts val="1075"/>
              </a:spcBef>
              <a:spcAft>
                <a:spcPts val="0"/>
              </a:spcAft>
              <a:buClrTx/>
              <a:buSzTx/>
              <a:buFontTx/>
              <a:buChar char="-"/>
              <a:tabLst>
                <a:tab pos="299085" algn="l"/>
                <a:tab pos="299720" algn="l"/>
              </a:tabLst>
              <a:defRPr/>
            </a:pPr>
            <a:r>
              <a:rPr lang="en-US" sz="1600" b="1" dirty="0">
                <a:solidFill>
                  <a:schemeClr val="accent1">
                    <a:lumMod val="75000"/>
                  </a:schemeClr>
                </a:solidFill>
              </a:rPr>
              <a:t>Capacity building in management </a:t>
            </a:r>
          </a:p>
          <a:p>
            <a:pPr marL="299085" marR="0" lvl="0" indent="-287020" algn="l" defTabSz="914400" rtl="0" eaLnBrk="1" fontAlgn="auto" latinLnBrk="0" hangingPunct="1">
              <a:lnSpc>
                <a:spcPct val="100000"/>
              </a:lnSpc>
              <a:spcBef>
                <a:spcPts val="1075"/>
              </a:spcBef>
              <a:spcAft>
                <a:spcPts val="0"/>
              </a:spcAft>
              <a:buClrTx/>
              <a:buSzTx/>
              <a:buFontTx/>
              <a:buChar char="-"/>
              <a:tabLst>
                <a:tab pos="299085" algn="l"/>
                <a:tab pos="299720" algn="l"/>
              </a:tabLst>
              <a:defRPr/>
            </a:pPr>
            <a:r>
              <a:rPr lang="en-US" sz="1600" b="1" dirty="0">
                <a:solidFill>
                  <a:schemeClr val="accent1">
                    <a:lumMod val="75000"/>
                  </a:schemeClr>
                </a:solidFill>
              </a:rPr>
              <a:t>The supports of leadership for internationalization in various dimensions : training, research,  quality assurance </a:t>
            </a:r>
            <a:r>
              <a:rPr lang="en-US" sz="1600" b="1" dirty="0" err="1">
                <a:solidFill>
                  <a:schemeClr val="accent1">
                    <a:lumMod val="75000"/>
                  </a:schemeClr>
                </a:solidFill>
              </a:rPr>
              <a:t>etc</a:t>
            </a:r>
            <a:endParaRPr lang="en-US" sz="1600" b="1" dirty="0">
              <a:solidFill>
                <a:schemeClr val="accent1">
                  <a:lumMod val="75000"/>
                </a:schemeClr>
              </a:solidFill>
            </a:endParaRPr>
          </a:p>
          <a:p>
            <a:pPr marL="299085" indent="-287020">
              <a:lnSpc>
                <a:spcPct val="100000"/>
              </a:lnSpc>
              <a:spcBef>
                <a:spcPts val="480"/>
              </a:spcBef>
              <a:buChar char="-"/>
              <a:tabLst>
                <a:tab pos="299085" algn="l"/>
                <a:tab pos="299720" algn="l"/>
              </a:tabLst>
            </a:pPr>
            <a:endParaRPr lang="en-US" sz="1800" dirty="0">
              <a:latin typeface="Microsoft Sans Serif"/>
              <a:cs typeface="Microsoft Sans Serif"/>
            </a:endParaRPr>
          </a:p>
        </p:txBody>
      </p:sp>
      <p:pic>
        <p:nvPicPr>
          <p:cNvPr id="2050" name="Picture 2" descr="Are Japan's efforts at internationalization succeeding or not? - Japan To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0396" y="1278688"/>
            <a:ext cx="1403096" cy="110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196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灯片编号占位符 3">
            <a:extLst>
              <a:ext uri="{FF2B5EF4-FFF2-40B4-BE49-F238E27FC236}">
                <a16:creationId xmlns:a16="http://schemas.microsoft.com/office/drawing/2014/main" id="{AB77A3C4-9907-4FBD-9370-7B23ECC0E3D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990575" indent="-380990">
              <a:defRPr>
                <a:solidFill>
                  <a:schemeClr val="tx1"/>
                </a:solidFill>
                <a:latin typeface="Calibri" panose="020F0502020204030204" pitchFamily="34" charset="0"/>
                <a:ea typeface="宋体" panose="02010600030101010101" pitchFamily="2" charset="-122"/>
              </a:defRPr>
            </a:lvl2pPr>
            <a:lvl3pPr marL="1523962" indent="-304792">
              <a:defRPr>
                <a:solidFill>
                  <a:schemeClr val="tx1"/>
                </a:solidFill>
                <a:latin typeface="Calibri" panose="020F0502020204030204" pitchFamily="34" charset="0"/>
                <a:ea typeface="宋体" panose="02010600030101010101" pitchFamily="2" charset="-122"/>
              </a:defRPr>
            </a:lvl3pPr>
            <a:lvl4pPr marL="2133547" indent="-304792">
              <a:defRPr>
                <a:solidFill>
                  <a:schemeClr val="tx1"/>
                </a:solidFill>
                <a:latin typeface="Calibri" panose="020F0502020204030204" pitchFamily="34" charset="0"/>
                <a:ea typeface="宋体" panose="02010600030101010101" pitchFamily="2" charset="-122"/>
              </a:defRPr>
            </a:lvl4pPr>
            <a:lvl5pPr marL="2743131" indent="-304792">
              <a:defRPr>
                <a:solidFill>
                  <a:schemeClr val="tx1"/>
                </a:solidFill>
                <a:latin typeface="Calibri" panose="020F0502020204030204" pitchFamily="34" charset="0"/>
                <a:ea typeface="宋体" panose="02010600030101010101" pitchFamily="2" charset="-122"/>
              </a:defRPr>
            </a:lvl5pPr>
            <a:lvl6pPr marL="3352716"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962301"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4571886"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5181470" indent="-304792"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2A2489F-4BB9-49C0-9551-FB937C9C1534}" type="slidenum">
              <a:rPr lang="zh-CN" altLang="en-US">
                <a:solidFill>
                  <a:srgbClr val="898989"/>
                </a:solidFill>
              </a:rPr>
              <a:pPr/>
              <a:t>7</a:t>
            </a:fld>
            <a:endParaRPr lang="en-US" altLang="zh-CN">
              <a:solidFill>
                <a:srgbClr val="898989"/>
              </a:solidFill>
            </a:endParaRPr>
          </a:p>
        </p:txBody>
      </p:sp>
      <p:sp>
        <p:nvSpPr>
          <p:cNvPr id="10" name="Rounded Rectangle 9">
            <a:extLst>
              <a:ext uri="{FF2B5EF4-FFF2-40B4-BE49-F238E27FC236}">
                <a16:creationId xmlns:a16="http://schemas.microsoft.com/office/drawing/2014/main" id="{C1E8298E-2556-4911-B713-38C460ADD8B8}"/>
              </a:ext>
            </a:extLst>
          </p:cNvPr>
          <p:cNvSpPr/>
          <p:nvPr/>
        </p:nvSpPr>
        <p:spPr>
          <a:xfrm>
            <a:off x="239184" y="165100"/>
            <a:ext cx="11521016" cy="47625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1596" tIns="50797" rIns="101596" bIns="50797" anchor="ctr"/>
          <a:lstStyle/>
          <a:p>
            <a:pPr algn="ctr">
              <a:defRPr/>
            </a:pPr>
            <a:r>
              <a:rPr lang="en-US" sz="2400" b="1" dirty="0">
                <a:solidFill>
                  <a:schemeClr val="accent1">
                    <a:lumMod val="75000"/>
                  </a:schemeClr>
                </a:solidFill>
                <a:latin typeface="Times New Roman" panose="02020603050405020304" pitchFamily="18" charset="0"/>
                <a:ea typeface="+mj-ea"/>
                <a:cs typeface="Times New Roman" panose="02020603050405020304" pitchFamily="18" charset="0"/>
              </a:rPr>
              <a:t>Internationalization in Administration and Management</a:t>
            </a:r>
          </a:p>
        </p:txBody>
      </p:sp>
      <p:pic>
        <p:nvPicPr>
          <p:cNvPr id="5" name="image26.jpeg">
            <a:extLst>
              <a:ext uri="{FF2B5EF4-FFF2-40B4-BE49-F238E27FC236}">
                <a16:creationId xmlns:a16="http://schemas.microsoft.com/office/drawing/2014/main" id="{72F0DF01-871F-4E37-A857-A47FE0C7A8BB}"/>
              </a:ext>
            </a:extLst>
          </p:cNvPr>
          <p:cNvPicPr>
            <a:picLocks noChangeAspect="1"/>
          </p:cNvPicPr>
          <p:nvPr/>
        </p:nvPicPr>
        <p:blipFill>
          <a:blip r:embed="rId3" cstate="print"/>
          <a:stretch>
            <a:fillRect/>
          </a:stretch>
        </p:blipFill>
        <p:spPr>
          <a:xfrm>
            <a:off x="660612" y="1061124"/>
            <a:ext cx="10678160" cy="5105083"/>
          </a:xfrm>
          <a:prstGeom prst="rect">
            <a:avLst/>
          </a:prstGeom>
        </p:spPr>
      </p:pic>
      <p:sp>
        <p:nvSpPr>
          <p:cNvPr id="3" name="Rectangle 2"/>
          <p:cNvSpPr/>
          <p:nvPr/>
        </p:nvSpPr>
        <p:spPr>
          <a:xfrm>
            <a:off x="966032" y="691792"/>
            <a:ext cx="10687488" cy="369332"/>
          </a:xfrm>
          <a:prstGeom prst="rect">
            <a:avLst/>
          </a:prstGeom>
        </p:spPr>
        <p:txBody>
          <a:bodyPr wrap="square">
            <a:spAutoFit/>
          </a:bodyPr>
          <a:lstStyle/>
          <a:p>
            <a:r>
              <a:rPr lang="en-US" dirty="0">
                <a:solidFill>
                  <a:srgbClr val="0070C0"/>
                </a:solidFill>
              </a:rPr>
              <a:t>Clear objectives to enhance education and research, continuously expand partnerships, networks</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71629" y="5272023"/>
            <a:ext cx="10678160" cy="894183"/>
          </a:xfrm>
          <a:prstGeom prst="rect">
            <a:avLst/>
          </a:prstGeom>
        </p:spPr>
      </p:pic>
    </p:spTree>
    <p:extLst>
      <p:ext uri="{BB962C8B-B14F-4D97-AF65-F5344CB8AC3E}">
        <p14:creationId xmlns:p14="http://schemas.microsoft.com/office/powerpoint/2010/main" val="347781114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udn.vn/Portals/0/IMG_00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6640"/>
            <a:ext cx="6604000" cy="56997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udn.vn/Portals/0/9thaolu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999" y="1056640"/>
            <a:ext cx="5303521" cy="55809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3361" y="281355"/>
            <a:ext cx="11560950" cy="646331"/>
          </a:xfrm>
          <a:prstGeom prst="rect">
            <a:avLst/>
          </a:prstGeom>
        </p:spPr>
        <p:txBody>
          <a:bodyPr wrap="square">
            <a:spAutoFit/>
          </a:bodyPr>
          <a:lstStyle/>
          <a:p>
            <a:pPr algn="ctr" fontAlgn="base"/>
            <a:r>
              <a:rPr lang="en-US" b="1" dirty="0">
                <a:solidFill>
                  <a:srgbClr val="0070C0"/>
                </a:solidFill>
              </a:rPr>
              <a:t>The University of </a:t>
            </a:r>
            <a:r>
              <a:rPr lang="en-US" b="1" dirty="0" err="1">
                <a:solidFill>
                  <a:srgbClr val="0070C0"/>
                </a:solidFill>
              </a:rPr>
              <a:t>Danang</a:t>
            </a:r>
            <a:r>
              <a:rPr lang="en-US" b="1" dirty="0">
                <a:solidFill>
                  <a:srgbClr val="0070C0"/>
                </a:solidFill>
              </a:rPr>
              <a:t> virtually signed a cooperation agreement with the University of Queensland, Australia</a:t>
            </a:r>
          </a:p>
        </p:txBody>
      </p:sp>
      <p:sp>
        <p:nvSpPr>
          <p:cNvPr id="2" name="Slide Number Placeholder 1"/>
          <p:cNvSpPr>
            <a:spLocks noGrp="1"/>
          </p:cNvSpPr>
          <p:nvPr>
            <p:ph type="sldNum" sz="quarter" idx="12"/>
          </p:nvPr>
        </p:nvSpPr>
        <p:spPr/>
        <p:txBody>
          <a:bodyPr/>
          <a:lstStyle/>
          <a:p>
            <a:pPr>
              <a:defRPr/>
            </a:pPr>
            <a:fld id="{F7F91F34-7911-49EC-AFCD-BE11F31B7B16}" type="slidenum">
              <a:rPr lang="zh-CN" altLang="en-US" smtClean="0"/>
              <a:pPr>
                <a:defRPr/>
              </a:pPr>
              <a:t>8</a:t>
            </a:fld>
            <a:endParaRPr lang="en-US" altLang="zh-CN"/>
          </a:p>
        </p:txBody>
      </p:sp>
    </p:spTree>
    <p:extLst>
      <p:ext uri="{BB962C8B-B14F-4D97-AF65-F5344CB8AC3E}">
        <p14:creationId xmlns:p14="http://schemas.microsoft.com/office/powerpoint/2010/main" val="72900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3920" y="210235"/>
            <a:ext cx="10749280" cy="461665"/>
          </a:xfrm>
          <a:prstGeom prst="rect">
            <a:avLst/>
          </a:prstGeom>
        </p:spPr>
        <p:txBody>
          <a:bodyPr wrap="square">
            <a:spAutoFit/>
          </a:bodyPr>
          <a:lstStyle/>
          <a:p>
            <a:pPr algn="ctr">
              <a:defRPr/>
            </a:pPr>
            <a:r>
              <a:rPr lang="en-US" sz="2400" b="1" dirty="0">
                <a:solidFill>
                  <a:schemeClr val="accent1">
                    <a:lumMod val="75000"/>
                  </a:schemeClr>
                </a:solidFill>
                <a:latin typeface="Times New Roman" panose="02020603050405020304" pitchFamily="18" charset="0"/>
                <a:ea typeface="+mj-ea"/>
                <a:cs typeface="Times New Roman" panose="02020603050405020304" pitchFamily="18" charset="0"/>
              </a:rPr>
              <a:t>Internationalization via Network meetings,  </a:t>
            </a:r>
            <a:r>
              <a:rPr lang="en-US" sz="2400" b="1" dirty="0" err="1">
                <a:solidFill>
                  <a:schemeClr val="accent1">
                    <a:lumMod val="75000"/>
                  </a:schemeClr>
                </a:solidFill>
                <a:latin typeface="Times New Roman" panose="02020603050405020304" pitchFamily="18" charset="0"/>
                <a:ea typeface="+mj-ea"/>
                <a:cs typeface="Times New Roman" panose="02020603050405020304" pitchFamily="18" charset="0"/>
              </a:rPr>
              <a:t>Alumnis</a:t>
            </a:r>
            <a:r>
              <a:rPr lang="en-US" sz="2400" b="1" dirty="0">
                <a:solidFill>
                  <a:schemeClr val="accent1">
                    <a:lumMod val="75000"/>
                  </a:schemeClr>
                </a:solidFill>
                <a:latin typeface="Times New Roman" panose="02020603050405020304" pitchFamily="18" charset="0"/>
                <a:ea typeface="+mj-ea"/>
                <a:cs typeface="Times New Roman" panose="02020603050405020304" pitchFamily="18" charset="0"/>
              </a:rPr>
              <a:t>,  Intercultural partnerships </a:t>
            </a:r>
          </a:p>
        </p:txBody>
      </p:sp>
      <p:pic>
        <p:nvPicPr>
          <p:cNvPr id="15364" name="Picture 4" descr="17th ASEA-UNINET ends - Da Nang Today - News - eNews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 y="2164080"/>
            <a:ext cx="5971540" cy="46939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0500" y="1240750"/>
            <a:ext cx="5590540" cy="923330"/>
          </a:xfrm>
          <a:prstGeom prst="rect">
            <a:avLst/>
          </a:prstGeom>
        </p:spPr>
        <p:txBody>
          <a:bodyPr wrap="square">
            <a:spAutoFit/>
          </a:bodyPr>
          <a:lstStyle/>
          <a:p>
            <a:pPr algn="ctr"/>
            <a:r>
              <a:rPr lang="en-US" dirty="0">
                <a:solidFill>
                  <a:srgbClr val="0070C0"/>
                </a:solidFill>
              </a:rPr>
              <a:t>The 17</a:t>
            </a:r>
            <a:r>
              <a:rPr lang="en-US" baseline="30000" dirty="0">
                <a:solidFill>
                  <a:srgbClr val="0070C0"/>
                </a:solidFill>
              </a:rPr>
              <a:t>th</a:t>
            </a:r>
            <a:r>
              <a:rPr lang="en-US" dirty="0">
                <a:solidFill>
                  <a:srgbClr val="0070C0"/>
                </a:solidFill>
              </a:rPr>
              <a:t> ASEAN European Academic University Network (ASEA-UNINET) Plenary Meeting took place at the University of Da Nang</a:t>
            </a:r>
            <a:r>
              <a:rPr lang="en-US" dirty="0"/>
              <a:t> </a:t>
            </a:r>
          </a:p>
        </p:txBody>
      </p:sp>
      <p:pic>
        <p:nvPicPr>
          <p:cNvPr id="15366" name="Picture 6" descr="http://udn.vn/Portals/0/Lib_20201216_86906_IMG_704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040" y="2164080"/>
            <a:ext cx="6410960" cy="46868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53760" y="1102250"/>
            <a:ext cx="6065520" cy="923330"/>
          </a:xfrm>
          <a:prstGeom prst="rect">
            <a:avLst/>
          </a:prstGeom>
        </p:spPr>
        <p:txBody>
          <a:bodyPr wrap="square">
            <a:spAutoFit/>
          </a:bodyPr>
          <a:lstStyle/>
          <a:p>
            <a:pPr algn="ctr"/>
            <a:r>
              <a:rPr lang="en-US" dirty="0">
                <a:solidFill>
                  <a:srgbClr val="0070C0"/>
                </a:solidFill>
              </a:rPr>
              <a:t>President of the University of </a:t>
            </a:r>
            <a:r>
              <a:rPr lang="en-US" dirty="0" err="1">
                <a:solidFill>
                  <a:srgbClr val="0070C0"/>
                </a:solidFill>
              </a:rPr>
              <a:t>Danang</a:t>
            </a:r>
            <a:r>
              <a:rPr lang="en-US" dirty="0">
                <a:solidFill>
                  <a:srgbClr val="0070C0"/>
                </a:solidFill>
              </a:rPr>
              <a:t> (UD) hosted the meeting with Prof. Jean-Marc </a:t>
            </a:r>
            <a:r>
              <a:rPr lang="en-US" dirty="0" err="1">
                <a:solidFill>
                  <a:srgbClr val="0070C0"/>
                </a:solidFill>
              </a:rPr>
              <a:t>Lavest</a:t>
            </a:r>
            <a:r>
              <a:rPr lang="en-US" dirty="0">
                <a:solidFill>
                  <a:srgbClr val="0070C0"/>
                </a:solidFill>
              </a:rPr>
              <a:t> (Director of the Asia – Pacific Region, </a:t>
            </a:r>
            <a:r>
              <a:rPr lang="en-US" dirty="0" err="1">
                <a:solidFill>
                  <a:srgbClr val="0070C0"/>
                </a:solidFill>
              </a:rPr>
              <a:t>Francophonie</a:t>
            </a:r>
            <a:r>
              <a:rPr lang="en-US" dirty="0">
                <a:solidFill>
                  <a:srgbClr val="0070C0"/>
                </a:solidFill>
              </a:rPr>
              <a:t> University Association – AUF</a:t>
            </a:r>
          </a:p>
        </p:txBody>
      </p:sp>
      <p:sp>
        <p:nvSpPr>
          <p:cNvPr id="2" name="Slide Number Placeholder 1"/>
          <p:cNvSpPr>
            <a:spLocks noGrp="1"/>
          </p:cNvSpPr>
          <p:nvPr>
            <p:ph type="sldNum" sz="quarter" idx="12"/>
          </p:nvPr>
        </p:nvSpPr>
        <p:spPr/>
        <p:txBody>
          <a:bodyPr/>
          <a:lstStyle/>
          <a:p>
            <a:pPr>
              <a:defRPr/>
            </a:pPr>
            <a:fld id="{F7F91F34-7911-49EC-AFCD-BE11F31B7B16}" type="slidenum">
              <a:rPr lang="zh-CN" altLang="en-US" smtClean="0"/>
              <a:pPr>
                <a:defRPr/>
              </a:pPr>
              <a:t>9</a:t>
            </a:fld>
            <a:endParaRPr lang="en-US" altLang="zh-CN"/>
          </a:p>
        </p:txBody>
      </p:sp>
    </p:spTree>
    <p:extLst>
      <p:ext uri="{BB962C8B-B14F-4D97-AF65-F5344CB8AC3E}">
        <p14:creationId xmlns:p14="http://schemas.microsoft.com/office/powerpoint/2010/main" val="3474874411"/>
      </p:ext>
    </p:extLst>
  </p:cSld>
  <p:clrMapOvr>
    <a:masterClrMapping/>
  </p:clrMapOvr>
</p:sld>
</file>

<file path=ppt/theme/theme1.xml><?xml version="1.0" encoding="utf-8"?>
<a:theme xmlns:a="http://schemas.openxmlformats.org/drawingml/2006/main" name="Get Started with 3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0" indent="0" algn="l">
          <a:lnSpc>
            <a:spcPts val="1800"/>
          </a:lnSpc>
          <a:spcAft>
            <a:spcPts val="600"/>
          </a:spcAft>
          <a:buNone/>
          <a:defRPr sz="1200" dirty="0" smtClean="0">
            <a:solidFill>
              <a:prstClr val="black">
                <a:lumMod val="75000"/>
                <a:lumOff val="25000"/>
              </a:prstClr>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TM16411177_Bring Your Presentations_win32_mlw - v3" id="{DE0A717D-0B12-4D44-8613-A03A4CD6D7EE}" vid="{30B64ACD-7D47-478C-8DC1-E97D1D075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20A972-1CDD-4EF3-89C2-EBD9E5E1FD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90717D-CB20-4004-8DD0-01756D9D039A}">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18A56FF6-92BD-46DE-9059-01B9F08E88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Bring your presentations to life with 3D(2)</Template>
  <TotalTime>0</TotalTime>
  <Words>1926</Words>
  <Application>Microsoft Office PowerPoint</Application>
  <PresentationFormat>Panorámica</PresentationFormat>
  <Paragraphs>342</Paragraphs>
  <Slides>36</Slides>
  <Notes>5</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Get Started with 3D</vt:lpstr>
      <vt:lpstr> THE UNIVERSITY OF DANANG (UD) </vt:lpstr>
      <vt:lpstr>          THE UNIVERSITY OF DANANG</vt:lpstr>
      <vt:lpstr>The University of Danang has  affiliated members:</vt:lpstr>
      <vt:lpstr>Presentación de PowerPoint</vt:lpstr>
      <vt:lpstr>Various dimensions of internationalization at UD </vt:lpstr>
      <vt:lpstr>Presentación de PowerPoint</vt:lpstr>
      <vt:lpstr>Presentación de PowerPoint</vt:lpstr>
      <vt:lpstr>Presentación de PowerPoint</vt:lpstr>
      <vt:lpstr>Presentación de PowerPoint</vt:lpstr>
      <vt:lpstr>Presentación de PowerPoint</vt:lpstr>
      <vt:lpstr>MEMORANDUM OF UNDERSTANDING/AGREEMENTS  WITH EUROPEAN PARTNERS</vt:lpstr>
      <vt:lpstr>Presentación de PowerPoint</vt:lpstr>
      <vt:lpstr>Internationalization in Training and Education</vt:lpstr>
      <vt:lpstr> UD has more than 30 training programs accredited to achieve international standard (CTI of Europe, and AUN-QA of Southeast Asia), ranked 03rd in the whole country in terms of number of accredited training programs  </vt:lpstr>
      <vt:lpstr>Internationalization in Training and Education: </vt:lpstr>
      <vt:lpstr>Presentación de PowerPoint</vt:lpstr>
      <vt:lpstr>Presentación de PowerPoint</vt:lpstr>
      <vt:lpstr>Presentación de PowerPoint</vt:lpstr>
      <vt:lpstr>Presentación de PowerPoint</vt:lpstr>
      <vt:lpstr>Internationalisation in Research and Projects </vt:lpstr>
      <vt:lpstr>Presentación de PowerPoint</vt:lpstr>
      <vt:lpstr>Presentación de PowerPoint</vt:lpstr>
      <vt:lpstr>Presentación de PowerPoint</vt:lpstr>
      <vt:lpstr>Presentación de PowerPoint</vt:lpstr>
      <vt:lpstr>Presentación de PowerPoint</vt:lpstr>
      <vt:lpstr>ERASMUS+ KA1: INTERNATIONAL CREDIT MOBILITY</vt:lpstr>
      <vt:lpstr>ERASMUS+ KA1: INTERNATIONAL CREDIT MOBILITY</vt:lpstr>
      <vt:lpstr>Presentación de PowerPoint</vt:lpstr>
      <vt:lpstr>Presentación de PowerPoint</vt:lpstr>
      <vt:lpstr>ERASMUS+ KA2: CAPACITY BUILDING</vt:lpstr>
      <vt:lpstr>ERASMUS+ KA2: CAPACITY BUILDING</vt:lpstr>
      <vt:lpstr>Other projects</vt:lpstr>
      <vt:lpstr>OTHER ACTIVITIES</vt:lpstr>
      <vt:lpstr>Challeges and suggestions</vt:lpstr>
      <vt:lpstr>Challeges and suggestion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UNIVERSITY OF DANANG (UD) </dc:title>
  <dc:creator/>
  <cp:lastModifiedBy/>
  <cp:revision>2</cp:revision>
  <dcterms:created xsi:type="dcterms:W3CDTF">2019-12-02T09:56:14Z</dcterms:created>
  <dcterms:modified xsi:type="dcterms:W3CDTF">2023-03-18T20:37:45Z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